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42"/>
  </p:notesMasterIdLst>
  <p:sldIdLst>
    <p:sldId id="256" r:id="rId2"/>
    <p:sldId id="257" r:id="rId3"/>
    <p:sldId id="292" r:id="rId4"/>
    <p:sldId id="293" r:id="rId5"/>
    <p:sldId id="260" r:id="rId6"/>
    <p:sldId id="295" r:id="rId7"/>
    <p:sldId id="294" r:id="rId8"/>
    <p:sldId id="296" r:id="rId9"/>
    <p:sldId id="297" r:id="rId10"/>
    <p:sldId id="300" r:id="rId11"/>
    <p:sldId id="299" r:id="rId12"/>
    <p:sldId id="301" r:id="rId13"/>
    <p:sldId id="302" r:id="rId14"/>
    <p:sldId id="304" r:id="rId15"/>
    <p:sldId id="305" r:id="rId16"/>
    <p:sldId id="306" r:id="rId17"/>
    <p:sldId id="307" r:id="rId18"/>
    <p:sldId id="308" r:id="rId19"/>
    <p:sldId id="298" r:id="rId20"/>
    <p:sldId id="311" r:id="rId21"/>
    <p:sldId id="322" r:id="rId22"/>
    <p:sldId id="309" r:id="rId23"/>
    <p:sldId id="327" r:id="rId24"/>
    <p:sldId id="276" r:id="rId25"/>
    <p:sldId id="314" r:id="rId26"/>
    <p:sldId id="315" r:id="rId27"/>
    <p:sldId id="280" r:id="rId28"/>
    <p:sldId id="281" r:id="rId29"/>
    <p:sldId id="282" r:id="rId30"/>
    <p:sldId id="283" r:id="rId31"/>
    <p:sldId id="284" r:id="rId32"/>
    <p:sldId id="318" r:id="rId33"/>
    <p:sldId id="319" r:id="rId34"/>
    <p:sldId id="277" r:id="rId35"/>
    <p:sldId id="321" r:id="rId36"/>
    <p:sldId id="288" r:id="rId37"/>
    <p:sldId id="289" r:id="rId38"/>
    <p:sldId id="325" r:id="rId39"/>
    <p:sldId id="326" r:id="rId40"/>
    <p:sldId id="328" r:id="rId4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37"/>
  </p:normalViewPr>
  <p:slideViewPr>
    <p:cSldViewPr snapToGrid="0">
      <p:cViewPr varScale="1">
        <p:scale>
          <a:sx n="103" d="100"/>
          <a:sy n="103" d="100"/>
        </p:scale>
        <p:origin x="896"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jpe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62342E-D2EB-AF4F-8220-8337E65C194C}" type="datetimeFigureOut">
              <a:rPr lang="en-US" smtClean="0"/>
              <a:t>4/16/24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57E6AD9-2270-FE4F-A95A-1B5A81114FB0}" type="slidenum">
              <a:rPr lang="en-US" smtClean="0"/>
              <a:t>‹#›</a:t>
            </a:fld>
            <a:endParaRPr lang="en-US"/>
          </a:p>
        </p:txBody>
      </p:sp>
    </p:spTree>
    <p:extLst>
      <p:ext uri="{BB962C8B-B14F-4D97-AF65-F5344CB8AC3E}">
        <p14:creationId xmlns:p14="http://schemas.microsoft.com/office/powerpoint/2010/main" val="7146190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457E6AD9-2270-FE4F-A95A-1B5A81114FB0}" type="slidenum">
              <a:rPr lang="en-US" smtClean="0"/>
              <a:t>1</a:t>
            </a:fld>
            <a:endParaRPr lang="en-US"/>
          </a:p>
        </p:txBody>
      </p:sp>
    </p:spTree>
    <p:extLst>
      <p:ext uri="{BB962C8B-B14F-4D97-AF65-F5344CB8AC3E}">
        <p14:creationId xmlns:p14="http://schemas.microsoft.com/office/powerpoint/2010/main" val="34715726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impact employee attrition and performance rating</a:t>
            </a:r>
          </a:p>
          <a:p>
            <a:r>
              <a:rPr lang="en-US"/>
              <a:t>predictors and </a:t>
            </a:r>
            <a:r>
              <a:rPr lang="en-US" err="1"/>
              <a:t>responese</a:t>
            </a:r>
            <a:r>
              <a:rPr lang="en-US"/>
              <a:t> </a:t>
            </a:r>
            <a:r>
              <a:rPr lang="en-US" err="1"/>
              <a:t>vairiable</a:t>
            </a:r>
            <a:endParaRPr lang="en-US"/>
          </a:p>
          <a:p>
            <a:endParaRPr lang="en-US"/>
          </a:p>
          <a:p>
            <a:endParaRPr lang="en-US"/>
          </a:p>
          <a:p>
            <a:endParaRPr lang="en-US"/>
          </a:p>
        </p:txBody>
      </p:sp>
      <p:sp>
        <p:nvSpPr>
          <p:cNvPr id="4" name="Slide Number Placeholder 3"/>
          <p:cNvSpPr>
            <a:spLocks noGrp="1"/>
          </p:cNvSpPr>
          <p:nvPr>
            <p:ph type="sldNum" sz="quarter" idx="5"/>
          </p:nvPr>
        </p:nvSpPr>
        <p:spPr/>
        <p:txBody>
          <a:bodyPr/>
          <a:lstStyle/>
          <a:p>
            <a:fld id="{457E6AD9-2270-FE4F-A95A-1B5A81114FB0}" type="slidenum">
              <a:rPr lang="en-US" smtClean="0"/>
              <a:t>3</a:t>
            </a:fld>
            <a:endParaRPr lang="en-US"/>
          </a:p>
        </p:txBody>
      </p:sp>
    </p:spTree>
    <p:extLst>
      <p:ext uri="{BB962C8B-B14F-4D97-AF65-F5344CB8AC3E}">
        <p14:creationId xmlns:p14="http://schemas.microsoft.com/office/powerpoint/2010/main" val="34023155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predictors and response variable</a:t>
            </a:r>
          </a:p>
        </p:txBody>
      </p:sp>
      <p:sp>
        <p:nvSpPr>
          <p:cNvPr id="4" name="Slide Number Placeholder 3"/>
          <p:cNvSpPr>
            <a:spLocks noGrp="1"/>
          </p:cNvSpPr>
          <p:nvPr>
            <p:ph type="sldNum" sz="quarter" idx="5"/>
          </p:nvPr>
        </p:nvSpPr>
        <p:spPr/>
        <p:txBody>
          <a:bodyPr/>
          <a:lstStyle/>
          <a:p>
            <a:fld id="{457E6AD9-2270-FE4F-A95A-1B5A81114FB0}" type="slidenum">
              <a:rPr lang="en-US" smtClean="0"/>
              <a:t>4</a:t>
            </a:fld>
            <a:endParaRPr lang="en-US"/>
          </a:p>
        </p:txBody>
      </p:sp>
    </p:spTree>
    <p:extLst>
      <p:ext uri="{BB962C8B-B14F-4D97-AF65-F5344CB8AC3E}">
        <p14:creationId xmlns:p14="http://schemas.microsoft.com/office/powerpoint/2010/main" val="6551794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457E6AD9-2270-FE4F-A95A-1B5A81114FB0}" type="slidenum">
              <a:rPr lang="en-US" smtClean="0"/>
              <a:t>5</a:t>
            </a:fld>
            <a:endParaRPr lang="en-US"/>
          </a:p>
        </p:txBody>
      </p:sp>
    </p:spTree>
    <p:extLst>
      <p:ext uri="{BB962C8B-B14F-4D97-AF65-F5344CB8AC3E}">
        <p14:creationId xmlns:p14="http://schemas.microsoft.com/office/powerpoint/2010/main" val="11666002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strong positive relation - total working years with job level.</a:t>
            </a:r>
            <a:br>
              <a:rPr lang="en-US"/>
            </a:br>
            <a:r>
              <a:rPr lang="en-US"/>
              <a:t>performance ratings with percentage salary hike</a:t>
            </a:r>
          </a:p>
        </p:txBody>
      </p:sp>
      <p:sp>
        <p:nvSpPr>
          <p:cNvPr id="4" name="Slide Number Placeholder 3"/>
          <p:cNvSpPr>
            <a:spLocks noGrp="1"/>
          </p:cNvSpPr>
          <p:nvPr>
            <p:ph type="sldNum" sz="quarter" idx="5"/>
          </p:nvPr>
        </p:nvSpPr>
        <p:spPr/>
        <p:txBody>
          <a:bodyPr/>
          <a:lstStyle/>
          <a:p>
            <a:fld id="{457E6AD9-2270-FE4F-A95A-1B5A81114FB0}" type="slidenum">
              <a:rPr lang="en-US" smtClean="0"/>
              <a:t>19</a:t>
            </a:fld>
            <a:endParaRPr lang="en-US"/>
          </a:p>
        </p:txBody>
      </p:sp>
    </p:spTree>
    <p:extLst>
      <p:ext uri="{BB962C8B-B14F-4D97-AF65-F5344CB8AC3E}">
        <p14:creationId xmlns:p14="http://schemas.microsoft.com/office/powerpoint/2010/main" val="27874442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variables that showed significant </a:t>
            </a:r>
            <a:r>
              <a:rPr lang="en-US" err="1"/>
              <a:t>assocaition</a:t>
            </a:r>
            <a:r>
              <a:rPr lang="en-US"/>
              <a:t> </a:t>
            </a:r>
            <a:r>
              <a:rPr lang="en-US" err="1"/>
              <a:t>wwre</a:t>
            </a:r>
            <a:r>
              <a:rPr lang="en-US"/>
              <a:t> chosen and performed the model again. R2 and adjusted same</a:t>
            </a:r>
          </a:p>
        </p:txBody>
      </p:sp>
      <p:sp>
        <p:nvSpPr>
          <p:cNvPr id="4" name="Slide Number Placeholder 3"/>
          <p:cNvSpPr>
            <a:spLocks noGrp="1"/>
          </p:cNvSpPr>
          <p:nvPr>
            <p:ph type="sldNum" sz="quarter" idx="5"/>
          </p:nvPr>
        </p:nvSpPr>
        <p:spPr/>
        <p:txBody>
          <a:bodyPr/>
          <a:lstStyle/>
          <a:p>
            <a:fld id="{457E6AD9-2270-FE4F-A95A-1B5A81114FB0}" type="slidenum">
              <a:rPr lang="en-US" smtClean="0"/>
              <a:t>24</a:t>
            </a:fld>
            <a:endParaRPr lang="en-US"/>
          </a:p>
        </p:txBody>
      </p:sp>
    </p:spTree>
    <p:extLst>
      <p:ext uri="{BB962C8B-B14F-4D97-AF65-F5344CB8AC3E}">
        <p14:creationId xmlns:p14="http://schemas.microsoft.com/office/powerpoint/2010/main" val="16244017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rerunning the model with all the predictors also </a:t>
            </a:r>
            <a:r>
              <a:rPr lang="en-US" err="1"/>
              <a:t>didnt</a:t>
            </a:r>
            <a:r>
              <a:rPr lang="en-US"/>
              <a:t> show any significant association with the </a:t>
            </a:r>
            <a:r>
              <a:rPr lang="en-US" err="1"/>
              <a:t>dependant</a:t>
            </a:r>
            <a:r>
              <a:rPr lang="en-US"/>
              <a:t> variable </a:t>
            </a:r>
            <a:r>
              <a:rPr lang="en-US" err="1"/>
              <a:t>i.e</a:t>
            </a:r>
            <a:r>
              <a:rPr lang="en-US"/>
              <a:t> </a:t>
            </a:r>
            <a:r>
              <a:rPr lang="en-US" err="1"/>
              <a:t>perfor,asnce</a:t>
            </a:r>
            <a:r>
              <a:rPr lang="en-US"/>
              <a:t> rating</a:t>
            </a:r>
          </a:p>
        </p:txBody>
      </p:sp>
      <p:sp>
        <p:nvSpPr>
          <p:cNvPr id="4" name="Slide Number Placeholder 3"/>
          <p:cNvSpPr>
            <a:spLocks noGrp="1"/>
          </p:cNvSpPr>
          <p:nvPr>
            <p:ph type="sldNum" sz="quarter" idx="5"/>
          </p:nvPr>
        </p:nvSpPr>
        <p:spPr/>
        <p:txBody>
          <a:bodyPr/>
          <a:lstStyle/>
          <a:p>
            <a:fld id="{457E6AD9-2270-FE4F-A95A-1B5A81114FB0}" type="slidenum">
              <a:rPr lang="en-US" smtClean="0"/>
              <a:t>36</a:t>
            </a:fld>
            <a:endParaRPr lang="en-US"/>
          </a:p>
        </p:txBody>
      </p:sp>
    </p:spTree>
    <p:extLst>
      <p:ext uri="{BB962C8B-B14F-4D97-AF65-F5344CB8AC3E}">
        <p14:creationId xmlns:p14="http://schemas.microsoft.com/office/powerpoint/2010/main" val="35207763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as none of the </a:t>
            </a:r>
            <a:r>
              <a:rPr lang="en-US" err="1"/>
              <a:t>independant</a:t>
            </a:r>
            <a:r>
              <a:rPr lang="en-US"/>
              <a:t> variables shows significant association we examined the heatmap and identified that percentage salary hike is strongly corelated with the </a:t>
            </a:r>
            <a:r>
              <a:rPr lang="en-US" err="1"/>
              <a:t>dependant</a:t>
            </a:r>
            <a:r>
              <a:rPr lang="en-US"/>
              <a:t> variable </a:t>
            </a:r>
            <a:r>
              <a:rPr lang="en-US" err="1"/>
              <a:t>i.e</a:t>
            </a:r>
            <a:r>
              <a:rPr lang="en-US"/>
              <a:t> performance rating so we decided to run the model keeping performance rating as independent variable </a:t>
            </a:r>
            <a:br>
              <a:rPr lang="en-US"/>
            </a:br>
            <a:r>
              <a:rPr lang="en-US"/>
              <a:t>as we can </a:t>
            </a:r>
            <a:r>
              <a:rPr lang="en-US" err="1"/>
              <a:t>visualise</a:t>
            </a:r>
            <a:r>
              <a:rPr lang="en-US"/>
              <a:t> from the screenshot that </a:t>
            </a:r>
          </a:p>
        </p:txBody>
      </p:sp>
      <p:sp>
        <p:nvSpPr>
          <p:cNvPr id="4" name="Slide Number Placeholder 3"/>
          <p:cNvSpPr>
            <a:spLocks noGrp="1"/>
          </p:cNvSpPr>
          <p:nvPr>
            <p:ph type="sldNum" sz="quarter" idx="5"/>
          </p:nvPr>
        </p:nvSpPr>
        <p:spPr/>
        <p:txBody>
          <a:bodyPr/>
          <a:lstStyle/>
          <a:p>
            <a:fld id="{457E6AD9-2270-FE4F-A95A-1B5A81114FB0}" type="slidenum">
              <a:rPr lang="en-US" smtClean="0"/>
              <a:t>37</a:t>
            </a:fld>
            <a:endParaRPr lang="en-US"/>
          </a:p>
        </p:txBody>
      </p:sp>
    </p:spTree>
    <p:extLst>
      <p:ext uri="{BB962C8B-B14F-4D97-AF65-F5344CB8AC3E}">
        <p14:creationId xmlns:p14="http://schemas.microsoft.com/office/powerpoint/2010/main" val="41917134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due to </a:t>
            </a:r>
            <a:r>
              <a:rPr lang="en-US" err="1"/>
              <a:t>quassi</a:t>
            </a:r>
            <a:r>
              <a:rPr lang="en-US"/>
              <a:t> </a:t>
            </a:r>
            <a:r>
              <a:rPr lang="en-US" err="1"/>
              <a:t>compleet</a:t>
            </a:r>
            <a:r>
              <a:rPr lang="en-US"/>
              <a:t> </a:t>
            </a:r>
            <a:r>
              <a:rPr lang="en-US" err="1"/>
              <a:t>seperation</a:t>
            </a:r>
            <a:r>
              <a:rPr lang="en-US"/>
              <a:t> it s not advisable to use </a:t>
            </a:r>
            <a:r>
              <a:rPr lang="en-US" err="1"/>
              <a:t>ols</a:t>
            </a:r>
            <a:r>
              <a:rPr lang="en-US"/>
              <a:t> . </a:t>
            </a:r>
          </a:p>
        </p:txBody>
      </p:sp>
      <p:sp>
        <p:nvSpPr>
          <p:cNvPr id="4" name="Slide Number Placeholder 3"/>
          <p:cNvSpPr>
            <a:spLocks noGrp="1"/>
          </p:cNvSpPr>
          <p:nvPr>
            <p:ph type="sldNum" sz="quarter" idx="5"/>
          </p:nvPr>
        </p:nvSpPr>
        <p:spPr/>
        <p:txBody>
          <a:bodyPr/>
          <a:lstStyle/>
          <a:p>
            <a:fld id="{457E6AD9-2270-FE4F-A95A-1B5A81114FB0}" type="slidenum">
              <a:rPr lang="en-US" smtClean="0"/>
              <a:t>38</a:t>
            </a:fld>
            <a:endParaRPr lang="en-US"/>
          </a:p>
        </p:txBody>
      </p:sp>
    </p:spTree>
    <p:extLst>
      <p:ext uri="{BB962C8B-B14F-4D97-AF65-F5344CB8AC3E}">
        <p14:creationId xmlns:p14="http://schemas.microsoft.com/office/powerpoint/2010/main" val="3559352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4/16/24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4/16/24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4/16/24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4/16/24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4/16/24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4/16/24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4/16/24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4/16/24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4/16/24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4/16/24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4/16/24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4/16/24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47.png"/></Relationships>
</file>

<file path=ppt/slides/_rels/slide37.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hyperlink" Target="https://www.openintro.org/book/biostat/"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z="2400">
                <a:latin typeface="Times New Roman" panose="02020603050405020304" pitchFamily="18" charset="0"/>
                <a:cs typeface="Calibri Light"/>
              </a:rPr>
              <a:t>GROUP – 10</a:t>
            </a:r>
            <a:br>
              <a:rPr lang="en-US" sz="2400">
                <a:latin typeface="Times New Roman" panose="02020603050405020304" pitchFamily="18" charset="0"/>
                <a:cs typeface="Calibri Light"/>
              </a:rPr>
            </a:br>
            <a:r>
              <a:rPr lang="en-US" sz="2400">
                <a:solidFill>
                  <a:srgbClr val="212121"/>
                </a:solidFill>
                <a:latin typeface="Times New Roman" panose="02020603050405020304" pitchFamily="18" charset="0"/>
                <a:ea typeface="+mj-lt"/>
                <a:cs typeface="+mj-lt"/>
              </a:rPr>
              <a:t>Data-Driven Insights into Employee Attrition, Salaries, and Performance Ratings</a:t>
            </a:r>
            <a:br>
              <a:rPr lang="en-US" sz="2400">
                <a:solidFill>
                  <a:srgbClr val="212121"/>
                </a:solidFill>
                <a:latin typeface="Times New Roman" panose="02020603050405020304" pitchFamily="18" charset="0"/>
                <a:ea typeface="+mj-lt"/>
                <a:cs typeface="+mj-lt"/>
              </a:rPr>
            </a:br>
            <a:endParaRPr lang="en-US" sz="2400">
              <a:latin typeface="Times New Roman" panose="02020603050405020304" pitchFamily="18" charset="0"/>
              <a:cs typeface="Calibri Light" panose="020F0302020204030204"/>
            </a:endParaRPr>
          </a:p>
          <a:p>
            <a:r>
              <a:rPr lang="en-US" sz="2400">
                <a:latin typeface="Times New Roman" panose="02020603050405020304" pitchFamily="18" charset="0"/>
                <a:ea typeface="+mj-lt"/>
                <a:cs typeface="+mj-lt"/>
              </a:rPr>
              <a:t>Department of Health Informatics</a:t>
            </a:r>
            <a:br>
              <a:rPr lang="en-US" sz="2400">
                <a:latin typeface="Times New Roman" panose="02020603050405020304" pitchFamily="18" charset="0"/>
                <a:ea typeface="+mj-lt"/>
                <a:cs typeface="+mj-lt"/>
              </a:rPr>
            </a:br>
            <a:r>
              <a:rPr lang="en-US" sz="2400">
                <a:latin typeface="Times New Roman" panose="02020603050405020304" pitchFamily="18" charset="0"/>
                <a:ea typeface="+mj-lt"/>
                <a:cs typeface="+mj-lt"/>
              </a:rPr>
              <a:t>IU Luddy School of Informatics, Computing &amp; Engineering</a:t>
            </a:r>
            <a:endParaRPr lang="en-US" sz="2400">
              <a:latin typeface="Times New Roman" panose="02020603050405020304" pitchFamily="18" charset="0"/>
              <a:cs typeface="Calibri Light"/>
            </a:endParaRPr>
          </a:p>
          <a:p>
            <a:endParaRPr lang="en-US" sz="2400">
              <a:latin typeface="Times New Roman" panose="02020603050405020304" pitchFamily="18" charset="0"/>
              <a:cs typeface="Calibri Light"/>
            </a:endParaRPr>
          </a:p>
        </p:txBody>
      </p:sp>
      <p:sp>
        <p:nvSpPr>
          <p:cNvPr id="3" name="Subtitle 2"/>
          <p:cNvSpPr>
            <a:spLocks noGrp="1"/>
          </p:cNvSpPr>
          <p:nvPr>
            <p:ph type="subTitle" idx="1"/>
          </p:nvPr>
        </p:nvSpPr>
        <p:spPr>
          <a:xfrm>
            <a:off x="3435927" y="3602037"/>
            <a:ext cx="7550727" cy="2387599"/>
          </a:xfrm>
        </p:spPr>
        <p:txBody>
          <a:bodyPr vert="horz" lIns="91440" tIns="45720" rIns="91440" bIns="45720" rtlCol="0" anchor="t">
            <a:normAutofit fontScale="92500"/>
          </a:bodyPr>
          <a:lstStyle/>
          <a:p>
            <a:pPr algn="l"/>
            <a:r>
              <a:rPr lang="en-US" sz="2000">
                <a:latin typeface="Times New Roman" panose="02020603050405020304" pitchFamily="18" charset="0"/>
                <a:cs typeface="Times New Roman" panose="02020603050405020304" pitchFamily="18" charset="0"/>
              </a:rPr>
              <a:t>Team Members:                                                      Professor:</a:t>
            </a:r>
          </a:p>
          <a:p>
            <a:pPr algn="l"/>
            <a:r>
              <a:rPr lang="en-US" sz="2000">
                <a:solidFill>
                  <a:srgbClr val="212121"/>
                </a:solidFill>
                <a:latin typeface="Times New Roman" panose="02020603050405020304" pitchFamily="18" charset="0"/>
                <a:cs typeface="Times New Roman" panose="02020603050405020304" pitchFamily="18" charset="0"/>
              </a:rPr>
              <a:t>Gopi Krishna Boppana                                    Dr. </a:t>
            </a:r>
            <a:r>
              <a:rPr lang="en-US" sz="2000" err="1">
                <a:solidFill>
                  <a:srgbClr val="212121"/>
                </a:solidFill>
                <a:latin typeface="Times New Roman" panose="02020603050405020304" pitchFamily="18" charset="0"/>
                <a:cs typeface="Times New Roman" panose="02020603050405020304" pitchFamily="18" charset="0"/>
              </a:rPr>
              <a:t>Zeyana</a:t>
            </a:r>
            <a:r>
              <a:rPr lang="en-US" sz="2000">
                <a:solidFill>
                  <a:srgbClr val="212121"/>
                </a:solidFill>
                <a:latin typeface="Times New Roman" panose="02020603050405020304" pitchFamily="18" charset="0"/>
                <a:cs typeface="Times New Roman" panose="02020603050405020304" pitchFamily="18" charset="0"/>
              </a:rPr>
              <a:t> Hamid, PhD</a:t>
            </a:r>
            <a:endParaRPr lang="en-US" sz="2000">
              <a:solidFill>
                <a:srgbClr val="000000"/>
              </a:solidFill>
              <a:latin typeface="Times New Roman" panose="02020603050405020304" pitchFamily="18" charset="0"/>
              <a:cs typeface="Times New Roman" panose="02020603050405020304" pitchFamily="18" charset="0"/>
            </a:endParaRPr>
          </a:p>
          <a:p>
            <a:pPr algn="l"/>
            <a:r>
              <a:rPr lang="en-US" sz="2000">
                <a:solidFill>
                  <a:srgbClr val="212121"/>
                </a:solidFill>
                <a:latin typeface="Times New Roman" panose="02020603050405020304" pitchFamily="18" charset="0"/>
                <a:cs typeface="Times New Roman" panose="02020603050405020304" pitchFamily="18" charset="0"/>
              </a:rPr>
              <a:t>Radhika </a:t>
            </a:r>
            <a:r>
              <a:rPr lang="en-US" sz="2000" err="1">
                <a:solidFill>
                  <a:srgbClr val="212121"/>
                </a:solidFill>
                <a:latin typeface="Times New Roman" panose="02020603050405020304" pitchFamily="18" charset="0"/>
                <a:cs typeface="Times New Roman" panose="02020603050405020304" pitchFamily="18" charset="0"/>
              </a:rPr>
              <a:t>Gedela</a:t>
            </a:r>
            <a:endParaRPr lang="en-US" sz="2000">
              <a:solidFill>
                <a:srgbClr val="000000"/>
              </a:solidFill>
              <a:latin typeface="Times New Roman" panose="02020603050405020304" pitchFamily="18" charset="0"/>
              <a:cs typeface="Times New Roman" panose="02020603050405020304" pitchFamily="18" charset="0"/>
            </a:endParaRPr>
          </a:p>
          <a:p>
            <a:pPr algn="l"/>
            <a:r>
              <a:rPr lang="en-US" sz="2000">
                <a:solidFill>
                  <a:srgbClr val="212121"/>
                </a:solidFill>
                <a:latin typeface="Times New Roman" panose="02020603050405020304" pitchFamily="18" charset="0"/>
                <a:cs typeface="Times New Roman" panose="02020603050405020304" pitchFamily="18" charset="0"/>
              </a:rPr>
              <a:t>Krishna Vamsi </a:t>
            </a:r>
            <a:r>
              <a:rPr lang="en-US" sz="2000" err="1">
                <a:solidFill>
                  <a:srgbClr val="212121"/>
                </a:solidFill>
                <a:latin typeface="Times New Roman" panose="02020603050405020304" pitchFamily="18" charset="0"/>
                <a:cs typeface="Times New Roman" panose="02020603050405020304" pitchFamily="18" charset="0"/>
              </a:rPr>
              <a:t>Gottipati</a:t>
            </a:r>
            <a:endParaRPr lang="en-US" sz="2000">
              <a:solidFill>
                <a:srgbClr val="212121"/>
              </a:solidFill>
              <a:latin typeface="Times New Roman" panose="02020603050405020304" pitchFamily="18" charset="0"/>
              <a:cs typeface="Times New Roman" panose="02020603050405020304" pitchFamily="18" charset="0"/>
            </a:endParaRPr>
          </a:p>
          <a:p>
            <a:pPr algn="l"/>
            <a:r>
              <a:rPr lang="en-US" sz="2000" err="1">
                <a:solidFill>
                  <a:srgbClr val="000000"/>
                </a:solidFill>
                <a:latin typeface="Times New Roman" panose="02020603050405020304" pitchFamily="18" charset="0"/>
                <a:cs typeface="Times New Roman" panose="02020603050405020304" pitchFamily="18" charset="0"/>
              </a:rPr>
              <a:t>Akhila</a:t>
            </a:r>
            <a:r>
              <a:rPr lang="en-US" sz="2000">
                <a:solidFill>
                  <a:srgbClr val="000000"/>
                </a:solidFill>
                <a:latin typeface="Times New Roman" panose="02020603050405020304" pitchFamily="18" charset="0"/>
                <a:cs typeface="Times New Roman" panose="02020603050405020304" pitchFamily="18" charset="0"/>
              </a:rPr>
              <a:t> Siri </a:t>
            </a:r>
            <a:r>
              <a:rPr lang="en-US" sz="2000" err="1">
                <a:solidFill>
                  <a:srgbClr val="000000"/>
                </a:solidFill>
                <a:latin typeface="Times New Roman" panose="02020603050405020304" pitchFamily="18" charset="0"/>
                <a:cs typeface="Times New Roman" panose="02020603050405020304" pitchFamily="18" charset="0"/>
              </a:rPr>
              <a:t>Godana</a:t>
            </a:r>
            <a:r>
              <a:rPr lang="en-US" sz="2000">
                <a:solidFill>
                  <a:srgbClr val="000000"/>
                </a:solidFill>
                <a:latin typeface="Times New Roman" panose="02020603050405020304" pitchFamily="18" charset="0"/>
                <a:cs typeface="Times New Roman" panose="02020603050405020304" pitchFamily="18" charset="0"/>
              </a:rPr>
              <a:t>                                                                                      </a:t>
            </a:r>
          </a:p>
          <a:p>
            <a:pPr algn="l"/>
            <a:r>
              <a:rPr lang="en-US" sz="2000">
                <a:solidFill>
                  <a:srgbClr val="212121"/>
                </a:solidFill>
                <a:latin typeface="Times New Roman" panose="02020603050405020304" pitchFamily="18" charset="0"/>
                <a:cs typeface="Times New Roman" panose="02020603050405020304" pitchFamily="18" charset="0"/>
              </a:rPr>
              <a:t>Elisha </a:t>
            </a:r>
            <a:r>
              <a:rPr lang="en-US" sz="2000" err="1">
                <a:solidFill>
                  <a:srgbClr val="212121"/>
                </a:solidFill>
                <a:latin typeface="Times New Roman" panose="02020603050405020304" pitchFamily="18" charset="0"/>
                <a:cs typeface="Times New Roman" panose="02020603050405020304" pitchFamily="18" charset="0"/>
              </a:rPr>
              <a:t>Yallamati</a:t>
            </a:r>
            <a:endParaRPr lang="en-US" sz="2000">
              <a:latin typeface="Times New Roman" panose="02020603050405020304" pitchFamily="18" charset="0"/>
              <a:cs typeface="Times New Roman" panose="02020603050405020304" pitchFamily="18" charset="0"/>
            </a:endParaRPr>
          </a:p>
        </p:txBody>
      </p:sp>
      <p:pic>
        <p:nvPicPr>
          <p:cNvPr id="5" name="Picture 4" descr="A logo with a white and red square&#10;&#10;Description automatically generated">
            <a:extLst>
              <a:ext uri="{FF2B5EF4-FFF2-40B4-BE49-F238E27FC236}">
                <a16:creationId xmlns:a16="http://schemas.microsoft.com/office/drawing/2014/main" id="{2B531206-3DBD-257C-BB38-6B38B529C76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3768292"/>
            <a:ext cx="3332792" cy="2115697"/>
          </a:xfrm>
          <a:prstGeom prst="rect">
            <a:avLst/>
          </a:prstGeom>
        </p:spPr>
      </p:pic>
    </p:spTree>
    <p:extLst>
      <p:ext uri="{BB962C8B-B14F-4D97-AF65-F5344CB8AC3E}">
        <p14:creationId xmlns:p14="http://schemas.microsoft.com/office/powerpoint/2010/main" val="109857222"/>
      </p:ext>
    </p:extLst>
  </p:cSld>
  <p:clrMapOvr>
    <a:masterClrMapping/>
  </p:clrMapOvr>
  <mc:AlternateContent xmlns:mc="http://schemas.openxmlformats.org/markup-compatibility/2006" xmlns:p14="http://schemas.microsoft.com/office/powerpoint/2010/main">
    <mc:Choice Requires="p14">
      <p:transition spd="slow" p14:dur="2000" advTm="9590"/>
    </mc:Choice>
    <mc:Fallback xmlns="">
      <p:transition spd="slow" advTm="959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80468B-5CE3-77E4-FDBB-8A1C6E01CE5D}"/>
              </a:ext>
            </a:extLst>
          </p:cNvPr>
          <p:cNvSpPr>
            <a:spLocks noGrp="1"/>
          </p:cNvSpPr>
          <p:nvPr>
            <p:ph type="title"/>
          </p:nvPr>
        </p:nvSpPr>
        <p:spPr>
          <a:xfrm>
            <a:off x="572493" y="238539"/>
            <a:ext cx="11018520" cy="1434415"/>
          </a:xfrm>
        </p:spPr>
        <p:txBody>
          <a:bodyPr anchor="b">
            <a:normAutofit/>
          </a:bodyPr>
          <a:lstStyle/>
          <a:p>
            <a:r>
              <a:rPr lang="en-US" sz="5400">
                <a:latin typeface="Times New Roman" panose="02020603050405020304" pitchFamily="18" charset="0"/>
                <a:cs typeface="Times New Roman" panose="02020603050405020304" pitchFamily="18" charset="0"/>
              </a:rPr>
              <a:t>Data Cleaning</a:t>
            </a:r>
          </a:p>
        </p:txBody>
      </p:sp>
      <p:sp>
        <p:nvSpPr>
          <p:cNvPr id="11"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4DBBC24-F37E-34A9-B982-2EF831CB2C90}"/>
              </a:ext>
            </a:extLst>
          </p:cNvPr>
          <p:cNvSpPr>
            <a:spLocks noGrp="1"/>
          </p:cNvSpPr>
          <p:nvPr>
            <p:ph idx="1"/>
          </p:nvPr>
        </p:nvSpPr>
        <p:spPr>
          <a:xfrm>
            <a:off x="318655" y="1763287"/>
            <a:ext cx="11623963" cy="4942867"/>
          </a:xfrm>
        </p:spPr>
        <p:txBody>
          <a:bodyPr anchor="t">
            <a:normAutofit/>
          </a:bodyPr>
          <a:lstStyle/>
          <a:p>
            <a:r>
              <a:rPr lang="en-US" sz="2400" dirty="0">
                <a:latin typeface="Times New Roman" panose="02020603050405020304" pitchFamily="18" charset="0"/>
                <a:ea typeface="+mn-lt"/>
                <a:cs typeface="Times New Roman" panose="02020603050405020304" pitchFamily="18" charset="0"/>
              </a:rPr>
              <a:t>We examined the dataset for null values, and the findings reveal an absence of any null entries in our data.</a:t>
            </a:r>
          </a:p>
          <a:p>
            <a:endParaRPr lang="en-US" sz="2400" dirty="0">
              <a:latin typeface="Times New Roman" panose="02020603050405020304" pitchFamily="18" charset="0"/>
              <a:ea typeface="+mn-lt"/>
              <a:cs typeface="Times New Roman" panose="02020603050405020304" pitchFamily="18" charset="0"/>
            </a:endParaRPr>
          </a:p>
          <a:p>
            <a:endParaRPr lang="en-US" sz="2400" dirty="0">
              <a:latin typeface="Times New Roman" panose="02020603050405020304" pitchFamily="18" charset="0"/>
              <a:ea typeface="+mn-lt"/>
              <a:cs typeface="Times New Roman" panose="02020603050405020304" pitchFamily="18" charset="0"/>
            </a:endParaRPr>
          </a:p>
          <a:p>
            <a:endParaRPr lang="en-US" sz="2400" dirty="0">
              <a:latin typeface="Times New Roman" panose="02020603050405020304" pitchFamily="18" charset="0"/>
              <a:ea typeface="+mn-lt"/>
              <a:cs typeface="Times New Roman" panose="02020603050405020304" pitchFamily="18" charset="0"/>
            </a:endParaRPr>
          </a:p>
          <a:p>
            <a:pPr marL="0" indent="0">
              <a:buNone/>
            </a:pPr>
            <a:endParaRPr lang="en-US" sz="2400" dirty="0">
              <a:latin typeface="Times New Roman" panose="02020603050405020304" pitchFamily="18" charset="0"/>
              <a:ea typeface="+mn-lt"/>
              <a:cs typeface="Times New Roman" panose="02020603050405020304" pitchFamily="18" charset="0"/>
            </a:endParaRPr>
          </a:p>
          <a:p>
            <a:r>
              <a:rPr lang="en-US" sz="2400" dirty="0">
                <a:solidFill>
                  <a:srgbClr val="000000"/>
                </a:solidFill>
                <a:latin typeface="Times New Roman" panose="02020603050405020304" pitchFamily="18" charset="0"/>
                <a:ea typeface="+mn-lt"/>
                <a:cs typeface="Times New Roman" panose="02020603050405020304" pitchFamily="18" charset="0"/>
              </a:rPr>
              <a:t>We conducted a search for duplicate values in our dataset and determined that there were none present.</a:t>
            </a:r>
          </a:p>
          <a:p>
            <a:endParaRPr lang="en-US" sz="2400" dirty="0">
              <a:solidFill>
                <a:srgbClr val="000000"/>
              </a:solidFill>
              <a:latin typeface="Times New Roman" panose="02020603050405020304" pitchFamily="18" charset="0"/>
              <a:ea typeface="+mn-lt"/>
              <a:cs typeface="Times New Roman" panose="02020603050405020304" pitchFamily="18" charset="0"/>
            </a:endParaRPr>
          </a:p>
          <a:p>
            <a:endParaRPr lang="en-US" sz="2400" dirty="0">
              <a:latin typeface="Times New Roman" panose="02020603050405020304" pitchFamily="18" charset="0"/>
              <a:ea typeface="+mn-lt"/>
              <a:cs typeface="Times New Roman" panose="02020603050405020304" pitchFamily="18" charset="0"/>
            </a:endParaRPr>
          </a:p>
          <a:p>
            <a:endParaRPr lang="en-US" sz="2400" dirty="0">
              <a:latin typeface="Times New Roman" panose="02020603050405020304" pitchFamily="18" charset="0"/>
              <a:ea typeface="+mn-lt"/>
              <a:cs typeface="Times New Roman" panose="02020603050405020304" pitchFamily="18" charset="0"/>
            </a:endParaRPr>
          </a:p>
          <a:p>
            <a:endParaRPr lang="en-US" sz="2400" dirty="0">
              <a:latin typeface="Times New Roman" panose="02020603050405020304" pitchFamily="18" charset="0"/>
              <a:ea typeface="+mn-lt"/>
              <a:cs typeface="Times New Roman" panose="02020603050405020304" pitchFamily="18" charset="0"/>
            </a:endParaRPr>
          </a:p>
          <a:p>
            <a:endParaRPr lang="en-US" sz="2200" dirty="0">
              <a:latin typeface="Times New Roman" panose="02020603050405020304" pitchFamily="18" charset="0"/>
              <a:cs typeface="Times New Roman" panose="02020603050405020304" pitchFamily="18" charset="0"/>
            </a:endParaRPr>
          </a:p>
        </p:txBody>
      </p:sp>
      <p:pic>
        <p:nvPicPr>
          <p:cNvPr id="4" name="Picture 3" descr="A screenshot of a computer&#10;&#10;Description automatically generated">
            <a:extLst>
              <a:ext uri="{FF2B5EF4-FFF2-40B4-BE49-F238E27FC236}">
                <a16:creationId xmlns:a16="http://schemas.microsoft.com/office/drawing/2014/main" id="{66A6ADD2-C076-0427-0686-C50D35A8E288}"/>
              </a:ext>
            </a:extLst>
          </p:cNvPr>
          <p:cNvPicPr>
            <a:picLocks noChangeAspect="1"/>
          </p:cNvPicPr>
          <p:nvPr/>
        </p:nvPicPr>
        <p:blipFill>
          <a:blip r:embed="rId2"/>
          <a:stretch>
            <a:fillRect/>
          </a:stretch>
        </p:blipFill>
        <p:spPr>
          <a:xfrm>
            <a:off x="1662545" y="2535383"/>
            <a:ext cx="8368146" cy="1842653"/>
          </a:xfrm>
          <a:prstGeom prst="rect">
            <a:avLst/>
          </a:prstGeom>
          <a:ln>
            <a:solidFill>
              <a:schemeClr val="tx1"/>
            </a:solidFill>
          </a:ln>
        </p:spPr>
      </p:pic>
      <p:pic>
        <p:nvPicPr>
          <p:cNvPr id="5" name="Picture 4" descr="A close-up of a computer screen&#10;&#10;Description automatically generated">
            <a:extLst>
              <a:ext uri="{FF2B5EF4-FFF2-40B4-BE49-F238E27FC236}">
                <a16:creationId xmlns:a16="http://schemas.microsoft.com/office/drawing/2014/main" id="{2ACC6CF9-D388-81DF-D3F9-56E16BF63218}"/>
              </a:ext>
            </a:extLst>
          </p:cNvPr>
          <p:cNvPicPr>
            <a:picLocks noChangeAspect="1"/>
          </p:cNvPicPr>
          <p:nvPr/>
        </p:nvPicPr>
        <p:blipFill>
          <a:blip r:embed="rId3"/>
          <a:stretch>
            <a:fillRect/>
          </a:stretch>
        </p:blipFill>
        <p:spPr>
          <a:xfrm>
            <a:off x="4242955" y="5094997"/>
            <a:ext cx="4854521" cy="1564689"/>
          </a:xfrm>
          <a:prstGeom prst="rect">
            <a:avLst/>
          </a:prstGeom>
          <a:ln>
            <a:solidFill>
              <a:schemeClr val="tx1"/>
            </a:solidFill>
          </a:ln>
        </p:spPr>
      </p:pic>
    </p:spTree>
    <p:extLst>
      <p:ext uri="{BB962C8B-B14F-4D97-AF65-F5344CB8AC3E}">
        <p14:creationId xmlns:p14="http://schemas.microsoft.com/office/powerpoint/2010/main" val="2072038379"/>
      </p:ext>
    </p:extLst>
  </p:cSld>
  <p:clrMapOvr>
    <a:masterClrMapping/>
  </p:clrMapOvr>
  <mc:AlternateContent xmlns:mc="http://schemas.openxmlformats.org/markup-compatibility/2006" xmlns:p14="http://schemas.microsoft.com/office/powerpoint/2010/main">
    <mc:Choice Requires="p14">
      <p:transition spd="slow" p14:dur="2000" advTm="10623"/>
    </mc:Choice>
    <mc:Fallback xmlns="">
      <p:transition spd="slow" advTm="10623"/>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352BEC0E-22F8-46D0-9632-375DB541B0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80468B-5CE3-77E4-FDBB-8A1C6E01CE5D}"/>
              </a:ext>
            </a:extLst>
          </p:cNvPr>
          <p:cNvSpPr>
            <a:spLocks noGrp="1"/>
          </p:cNvSpPr>
          <p:nvPr>
            <p:ph type="title"/>
          </p:nvPr>
        </p:nvSpPr>
        <p:spPr>
          <a:xfrm>
            <a:off x="640080" y="329184"/>
            <a:ext cx="6894576" cy="1783080"/>
          </a:xfrm>
        </p:spPr>
        <p:txBody>
          <a:bodyPr anchor="b">
            <a:normAutofit/>
          </a:bodyPr>
          <a:lstStyle/>
          <a:p>
            <a:r>
              <a:rPr lang="en-US" sz="5400">
                <a:latin typeface="Times New Roman" panose="02020603050405020304" pitchFamily="18" charset="0"/>
                <a:ea typeface="Calibri Light"/>
                <a:cs typeface="Times New Roman" panose="02020603050405020304" pitchFamily="18" charset="0"/>
              </a:rPr>
              <a:t>Data Cleaning</a:t>
            </a:r>
            <a:endParaRPr lang="en-US" sz="5400">
              <a:latin typeface="Times New Roman" panose="02020603050405020304" pitchFamily="18" charset="0"/>
              <a:cs typeface="Times New Roman" panose="02020603050405020304" pitchFamily="18" charset="0"/>
            </a:endParaRPr>
          </a:p>
        </p:txBody>
      </p:sp>
      <p:sp>
        <p:nvSpPr>
          <p:cNvPr id="18"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8952" y="2395728"/>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4DBBC24-F37E-34A9-B982-2EF831CB2C90}"/>
              </a:ext>
            </a:extLst>
          </p:cNvPr>
          <p:cNvSpPr>
            <a:spLocks noGrp="1"/>
          </p:cNvSpPr>
          <p:nvPr>
            <p:ph idx="1"/>
          </p:nvPr>
        </p:nvSpPr>
        <p:spPr>
          <a:xfrm>
            <a:off x="640080" y="2706624"/>
            <a:ext cx="5054138" cy="3483864"/>
          </a:xfrm>
        </p:spPr>
        <p:txBody>
          <a:bodyPr>
            <a:normAutofit/>
          </a:bodyPr>
          <a:lstStyle/>
          <a:p>
            <a:r>
              <a:rPr lang="en-US" dirty="0">
                <a:latin typeface="Times New Roman" panose="02020603050405020304" pitchFamily="18" charset="0"/>
                <a:ea typeface="+mn-lt"/>
                <a:cs typeface="Times New Roman" panose="02020603050405020304" pitchFamily="18" charset="0"/>
              </a:rPr>
              <a:t>The subsequent step involves examining for outliers. We conducted an inspection for outliers using the Interquartile Range (IQR) method.</a:t>
            </a:r>
          </a:p>
          <a:p>
            <a:endParaRPr lang="en-US" dirty="0">
              <a:latin typeface="Times New Roman" panose="02020603050405020304" pitchFamily="18" charset="0"/>
              <a:ea typeface="Calibri"/>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pic>
        <p:nvPicPr>
          <p:cNvPr id="4" name="Picture 3" descr="A screenshot of a computer program&#10;&#10;Description automatically generated">
            <a:extLst>
              <a:ext uri="{FF2B5EF4-FFF2-40B4-BE49-F238E27FC236}">
                <a16:creationId xmlns:a16="http://schemas.microsoft.com/office/drawing/2014/main" id="{77AFEBB6-5C42-C0C4-5495-CE19AEDB6B13}"/>
              </a:ext>
            </a:extLst>
          </p:cNvPr>
          <p:cNvPicPr>
            <a:picLocks noChangeAspect="1"/>
          </p:cNvPicPr>
          <p:nvPr/>
        </p:nvPicPr>
        <p:blipFill>
          <a:blip r:embed="rId2"/>
          <a:stretch>
            <a:fillRect/>
          </a:stretch>
        </p:blipFill>
        <p:spPr>
          <a:xfrm>
            <a:off x="6334298" y="329183"/>
            <a:ext cx="5380720" cy="3675335"/>
          </a:xfrm>
          <a:prstGeom prst="rect">
            <a:avLst/>
          </a:prstGeom>
          <a:ln>
            <a:solidFill>
              <a:schemeClr val="tx1"/>
            </a:solidFill>
          </a:ln>
        </p:spPr>
      </p:pic>
      <p:pic>
        <p:nvPicPr>
          <p:cNvPr id="5" name="Picture 4" descr="A black and white text&#10;&#10;Description automatically generated">
            <a:extLst>
              <a:ext uri="{FF2B5EF4-FFF2-40B4-BE49-F238E27FC236}">
                <a16:creationId xmlns:a16="http://schemas.microsoft.com/office/drawing/2014/main" id="{607291F9-D1E8-8B59-FBAC-0AF3B8ED8EC7}"/>
              </a:ext>
            </a:extLst>
          </p:cNvPr>
          <p:cNvPicPr>
            <a:picLocks noChangeAspect="1"/>
          </p:cNvPicPr>
          <p:nvPr/>
        </p:nvPicPr>
        <p:blipFill>
          <a:blip r:embed="rId3"/>
          <a:stretch>
            <a:fillRect/>
          </a:stretch>
        </p:blipFill>
        <p:spPr>
          <a:xfrm>
            <a:off x="6334298" y="4173342"/>
            <a:ext cx="5525470" cy="1987973"/>
          </a:xfrm>
          <a:prstGeom prst="rect">
            <a:avLst/>
          </a:prstGeom>
          <a:ln>
            <a:solidFill>
              <a:schemeClr val="tx1"/>
            </a:solidFill>
          </a:ln>
        </p:spPr>
      </p:pic>
    </p:spTree>
    <p:extLst>
      <p:ext uri="{BB962C8B-B14F-4D97-AF65-F5344CB8AC3E}">
        <p14:creationId xmlns:p14="http://schemas.microsoft.com/office/powerpoint/2010/main" val="3802410957"/>
      </p:ext>
    </p:extLst>
  </p:cSld>
  <p:clrMapOvr>
    <a:masterClrMapping/>
  </p:clrMapOvr>
  <mc:AlternateContent xmlns:mc="http://schemas.openxmlformats.org/markup-compatibility/2006" xmlns:p14="http://schemas.microsoft.com/office/powerpoint/2010/main">
    <mc:Choice Requires="p14">
      <p:transition spd="slow" p14:dur="2000" advTm="10456"/>
    </mc:Choice>
    <mc:Fallback xmlns="">
      <p:transition spd="slow" advTm="10456"/>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80468B-5CE3-77E4-FDBB-8A1C6E01CE5D}"/>
              </a:ext>
            </a:extLst>
          </p:cNvPr>
          <p:cNvSpPr>
            <a:spLocks noGrp="1"/>
          </p:cNvSpPr>
          <p:nvPr>
            <p:ph type="title"/>
          </p:nvPr>
        </p:nvSpPr>
        <p:spPr>
          <a:xfrm>
            <a:off x="572493" y="238539"/>
            <a:ext cx="11018520" cy="1434415"/>
          </a:xfrm>
        </p:spPr>
        <p:txBody>
          <a:bodyPr anchor="b">
            <a:normAutofit/>
          </a:bodyPr>
          <a:lstStyle/>
          <a:p>
            <a:r>
              <a:rPr lang="en-US" sz="5400">
                <a:latin typeface="Times New Roman" panose="02020603050405020304" pitchFamily="18" charset="0"/>
                <a:ea typeface="Calibri Light"/>
                <a:cs typeface="Times New Roman" panose="02020603050405020304" pitchFamily="18" charset="0"/>
              </a:rPr>
              <a:t>Data Cleaning</a:t>
            </a:r>
            <a:endParaRPr lang="en-US" sz="5400">
              <a:latin typeface="Times New Roman" panose="02020603050405020304" pitchFamily="18" charset="0"/>
              <a:cs typeface="Times New Roman" panose="02020603050405020304" pitchFamily="18" charset="0"/>
            </a:endParaRPr>
          </a:p>
        </p:txBody>
      </p:sp>
      <p:sp>
        <p:nvSpPr>
          <p:cNvPr id="11"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4DBBC24-F37E-34A9-B982-2EF831CB2C90}"/>
              </a:ext>
            </a:extLst>
          </p:cNvPr>
          <p:cNvSpPr>
            <a:spLocks noGrp="1"/>
          </p:cNvSpPr>
          <p:nvPr>
            <p:ph idx="1"/>
          </p:nvPr>
        </p:nvSpPr>
        <p:spPr>
          <a:xfrm>
            <a:off x="572492" y="2071316"/>
            <a:ext cx="10836725" cy="4119172"/>
          </a:xfrm>
        </p:spPr>
        <p:txBody>
          <a:bodyPr anchor="t">
            <a:normAutofit/>
          </a:bodyPr>
          <a:lstStyle/>
          <a:p>
            <a:endParaRPr lang="en-US" sz="2400">
              <a:ea typeface="Calibri"/>
              <a:cs typeface="Calibri"/>
            </a:endParaRPr>
          </a:p>
          <a:p>
            <a:endParaRPr lang="en-US" sz="2200"/>
          </a:p>
        </p:txBody>
      </p:sp>
      <p:sp>
        <p:nvSpPr>
          <p:cNvPr id="7" name="TextBox 6">
            <a:extLst>
              <a:ext uri="{FF2B5EF4-FFF2-40B4-BE49-F238E27FC236}">
                <a16:creationId xmlns:a16="http://schemas.microsoft.com/office/drawing/2014/main" id="{DB71D242-AFDD-5221-EC32-56ED2B34A37C}"/>
              </a:ext>
            </a:extLst>
          </p:cNvPr>
          <p:cNvSpPr txBox="1"/>
          <p:nvPr/>
        </p:nvSpPr>
        <p:spPr>
          <a:xfrm>
            <a:off x="415637" y="1708422"/>
            <a:ext cx="11554690" cy="1569660"/>
          </a:xfrm>
          <a:prstGeom prst="rect">
            <a:avLst/>
          </a:prstGeom>
          <a:noFill/>
        </p:spPr>
        <p:txBody>
          <a:bodyPr wrap="square">
            <a:spAutoFit/>
          </a:bodyPr>
          <a:lstStyle/>
          <a:p>
            <a:r>
              <a:rPr lang="en-US" sz="2400" dirty="0">
                <a:solidFill>
                  <a:srgbClr val="000000"/>
                </a:solidFill>
                <a:latin typeface="Times New Roman" panose="02020603050405020304" pitchFamily="18" charset="0"/>
                <a:ea typeface="+mn-lt"/>
                <a:cs typeface="Times New Roman" panose="02020603050405020304" pitchFamily="18" charset="0"/>
              </a:rPr>
              <a:t>We opted to address outliers in the dataset through the application of the </a:t>
            </a:r>
            <a:r>
              <a:rPr lang="en-US" sz="2400" dirty="0" err="1">
                <a:solidFill>
                  <a:srgbClr val="000000"/>
                </a:solidFill>
                <a:latin typeface="Times New Roman" panose="02020603050405020304" pitchFamily="18" charset="0"/>
                <a:ea typeface="+mn-lt"/>
                <a:cs typeface="Times New Roman" panose="02020603050405020304" pitchFamily="18" charset="0"/>
              </a:rPr>
              <a:t>Winsorization</a:t>
            </a:r>
            <a:r>
              <a:rPr lang="en-US" sz="2400" dirty="0">
                <a:solidFill>
                  <a:srgbClr val="000000"/>
                </a:solidFill>
                <a:latin typeface="Times New Roman" panose="02020603050405020304" pitchFamily="18" charset="0"/>
                <a:ea typeface="+mn-lt"/>
                <a:cs typeface="Times New Roman" panose="02020603050405020304" pitchFamily="18" charset="0"/>
              </a:rPr>
              <a:t> technique, employing the clipping method.</a:t>
            </a:r>
          </a:p>
          <a:p>
            <a:endParaRPr lang="en-US" sz="2400" dirty="0">
              <a:latin typeface="Times New Roman" panose="02020603050405020304" pitchFamily="18" charset="0"/>
              <a:ea typeface="Calibri"/>
              <a:cs typeface="Times New Roman" panose="02020603050405020304" pitchFamily="18" charset="0"/>
            </a:endParaRPr>
          </a:p>
          <a:p>
            <a:endParaRPr lang="en-US" sz="2400" dirty="0">
              <a:latin typeface="Times New Roman" panose="02020603050405020304" pitchFamily="18" charset="0"/>
              <a:ea typeface="Calibri"/>
              <a:cs typeface="Times New Roman" panose="02020603050405020304" pitchFamily="18" charset="0"/>
            </a:endParaRPr>
          </a:p>
        </p:txBody>
      </p:sp>
      <p:pic>
        <p:nvPicPr>
          <p:cNvPr id="8" name="Picture 7" descr="A screenshot of a computer program&#10;&#10;Description automatically generated">
            <a:extLst>
              <a:ext uri="{FF2B5EF4-FFF2-40B4-BE49-F238E27FC236}">
                <a16:creationId xmlns:a16="http://schemas.microsoft.com/office/drawing/2014/main" id="{B9CA5A14-AB03-44AE-01CA-CBE1BD69A365}"/>
              </a:ext>
            </a:extLst>
          </p:cNvPr>
          <p:cNvPicPr>
            <a:picLocks noChangeAspect="1"/>
          </p:cNvPicPr>
          <p:nvPr/>
        </p:nvPicPr>
        <p:blipFill>
          <a:blip r:embed="rId2"/>
          <a:stretch>
            <a:fillRect/>
          </a:stretch>
        </p:blipFill>
        <p:spPr>
          <a:xfrm>
            <a:off x="2867891" y="2743200"/>
            <a:ext cx="5680364" cy="4019364"/>
          </a:xfrm>
          <a:prstGeom prst="rect">
            <a:avLst/>
          </a:prstGeom>
          <a:ln>
            <a:solidFill>
              <a:schemeClr val="tx1"/>
            </a:solidFill>
          </a:ln>
        </p:spPr>
      </p:pic>
    </p:spTree>
    <p:extLst>
      <p:ext uri="{BB962C8B-B14F-4D97-AF65-F5344CB8AC3E}">
        <p14:creationId xmlns:p14="http://schemas.microsoft.com/office/powerpoint/2010/main" val="3601552368"/>
      </p:ext>
    </p:extLst>
  </p:cSld>
  <p:clrMapOvr>
    <a:masterClrMapping/>
  </p:clrMapOvr>
  <mc:AlternateContent xmlns:mc="http://schemas.openxmlformats.org/markup-compatibility/2006" xmlns:p14="http://schemas.microsoft.com/office/powerpoint/2010/main">
    <mc:Choice Requires="p14">
      <p:transition spd="slow" p14:dur="2000" advTm="5561"/>
    </mc:Choice>
    <mc:Fallback xmlns="">
      <p:transition spd="slow" advTm="5561"/>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80468B-5CE3-77E4-FDBB-8A1C6E01CE5D}"/>
              </a:ext>
            </a:extLst>
          </p:cNvPr>
          <p:cNvSpPr>
            <a:spLocks noGrp="1"/>
          </p:cNvSpPr>
          <p:nvPr>
            <p:ph type="title"/>
          </p:nvPr>
        </p:nvSpPr>
        <p:spPr>
          <a:xfrm>
            <a:off x="572493" y="238539"/>
            <a:ext cx="11018520" cy="1434415"/>
          </a:xfrm>
        </p:spPr>
        <p:txBody>
          <a:bodyPr anchor="b">
            <a:normAutofit/>
          </a:bodyPr>
          <a:lstStyle/>
          <a:p>
            <a:r>
              <a:rPr lang="en-US" sz="5400">
                <a:latin typeface="Times New Roman" panose="02020603050405020304" pitchFamily="18" charset="0"/>
                <a:ea typeface="Calibri Light"/>
                <a:cs typeface="Times New Roman" panose="02020603050405020304" pitchFamily="18" charset="0"/>
              </a:rPr>
              <a:t>Data Cleaning</a:t>
            </a:r>
            <a:endParaRPr lang="en-US" sz="5400">
              <a:latin typeface="Times New Roman" panose="02020603050405020304" pitchFamily="18" charset="0"/>
              <a:cs typeface="Times New Roman" panose="02020603050405020304" pitchFamily="18" charset="0"/>
            </a:endParaRPr>
          </a:p>
        </p:txBody>
      </p:sp>
      <p:sp>
        <p:nvSpPr>
          <p:cNvPr id="11"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4DBBC24-F37E-34A9-B982-2EF831CB2C90}"/>
              </a:ext>
            </a:extLst>
          </p:cNvPr>
          <p:cNvSpPr>
            <a:spLocks noGrp="1"/>
          </p:cNvSpPr>
          <p:nvPr>
            <p:ph idx="1"/>
          </p:nvPr>
        </p:nvSpPr>
        <p:spPr>
          <a:xfrm>
            <a:off x="572492" y="2071316"/>
            <a:ext cx="10836725" cy="4119172"/>
          </a:xfrm>
        </p:spPr>
        <p:txBody>
          <a:bodyPr anchor="t">
            <a:normAutofit/>
          </a:bodyPr>
          <a:lstStyle/>
          <a:p>
            <a:endParaRPr lang="en-US" sz="2400">
              <a:ea typeface="Calibri"/>
              <a:cs typeface="Calibri"/>
            </a:endParaRPr>
          </a:p>
          <a:p>
            <a:endParaRPr lang="en-US" sz="2200"/>
          </a:p>
        </p:txBody>
      </p:sp>
      <p:sp>
        <p:nvSpPr>
          <p:cNvPr id="5" name="TextBox 4">
            <a:extLst>
              <a:ext uri="{FF2B5EF4-FFF2-40B4-BE49-F238E27FC236}">
                <a16:creationId xmlns:a16="http://schemas.microsoft.com/office/drawing/2014/main" id="{38F89067-4F9C-622D-188C-974A7BE46AC9}"/>
              </a:ext>
            </a:extLst>
          </p:cNvPr>
          <p:cNvSpPr txBox="1"/>
          <p:nvPr/>
        </p:nvSpPr>
        <p:spPr>
          <a:xfrm>
            <a:off x="504454" y="1967468"/>
            <a:ext cx="11328649" cy="1200329"/>
          </a:xfrm>
          <a:prstGeom prst="rect">
            <a:avLst/>
          </a:prstGeom>
          <a:noFill/>
        </p:spPr>
        <p:txBody>
          <a:bodyPr wrap="square">
            <a:spAutoFit/>
          </a:bodyPr>
          <a:lstStyle/>
          <a:p>
            <a:r>
              <a:rPr lang="en-US">
                <a:latin typeface="Times New Roman" panose="02020603050405020304" pitchFamily="18" charset="0"/>
                <a:ea typeface="Calibri"/>
                <a:cs typeface="Times New Roman" panose="02020603050405020304" pitchFamily="18" charset="0"/>
              </a:rPr>
              <a:t> </a:t>
            </a:r>
            <a:r>
              <a:rPr lang="en-US">
                <a:latin typeface="Times New Roman" panose="02020603050405020304" pitchFamily="18" charset="0"/>
                <a:ea typeface="+mn-lt"/>
                <a:cs typeface="Times New Roman" panose="02020603050405020304" pitchFamily="18" charset="0"/>
              </a:rPr>
              <a:t>We employed a box plot to illustrate the presence of outliers. Subsequently, we utilized the interquartile range to eliminate these outliers, aiming to enhance the dataset's distribution and improve the model's performance.</a:t>
            </a:r>
          </a:p>
          <a:p>
            <a:endParaRPr lang="en-US">
              <a:latin typeface="Times New Roman" panose="02020603050405020304" pitchFamily="18" charset="0"/>
              <a:ea typeface="+mn-lt"/>
              <a:cs typeface="Times New Roman" panose="02020603050405020304" pitchFamily="18" charset="0"/>
            </a:endParaRPr>
          </a:p>
          <a:p>
            <a:endParaRPr lang="en-US">
              <a:latin typeface="Times New Roman" panose="02020603050405020304" pitchFamily="18" charset="0"/>
              <a:ea typeface="+mn-lt"/>
              <a:cs typeface="Times New Roman" panose="02020603050405020304" pitchFamily="18" charset="0"/>
            </a:endParaRPr>
          </a:p>
        </p:txBody>
      </p:sp>
      <p:pic>
        <p:nvPicPr>
          <p:cNvPr id="6" name="Picture 5" descr="A screenshot of a computer&#10;&#10;Description automatically generated">
            <a:extLst>
              <a:ext uri="{FF2B5EF4-FFF2-40B4-BE49-F238E27FC236}">
                <a16:creationId xmlns:a16="http://schemas.microsoft.com/office/drawing/2014/main" id="{6A1B9307-8DCD-686D-5592-91FDBCE7EA1B}"/>
              </a:ext>
            </a:extLst>
          </p:cNvPr>
          <p:cNvPicPr>
            <a:picLocks noChangeAspect="1"/>
          </p:cNvPicPr>
          <p:nvPr/>
        </p:nvPicPr>
        <p:blipFill>
          <a:blip r:embed="rId2"/>
          <a:stretch>
            <a:fillRect/>
          </a:stretch>
        </p:blipFill>
        <p:spPr>
          <a:xfrm>
            <a:off x="782783" y="2644906"/>
            <a:ext cx="5067670" cy="4038797"/>
          </a:xfrm>
          <a:prstGeom prst="rect">
            <a:avLst/>
          </a:prstGeom>
          <a:ln>
            <a:solidFill>
              <a:schemeClr val="tx1"/>
            </a:solidFill>
          </a:ln>
        </p:spPr>
      </p:pic>
      <p:pic>
        <p:nvPicPr>
          <p:cNvPr id="7" name="Picture 6" descr="A screenshot of a computer&#10;&#10;Description automatically generated">
            <a:extLst>
              <a:ext uri="{FF2B5EF4-FFF2-40B4-BE49-F238E27FC236}">
                <a16:creationId xmlns:a16="http://schemas.microsoft.com/office/drawing/2014/main" id="{CAF4ED83-D763-5271-0D01-CB00E75CC5D0}"/>
              </a:ext>
            </a:extLst>
          </p:cNvPr>
          <p:cNvPicPr>
            <a:picLocks noChangeAspect="1"/>
          </p:cNvPicPr>
          <p:nvPr/>
        </p:nvPicPr>
        <p:blipFill>
          <a:blip r:embed="rId3"/>
          <a:stretch>
            <a:fillRect/>
          </a:stretch>
        </p:blipFill>
        <p:spPr>
          <a:xfrm>
            <a:off x="6003433" y="2567632"/>
            <a:ext cx="5829670" cy="4068461"/>
          </a:xfrm>
          <a:prstGeom prst="rect">
            <a:avLst/>
          </a:prstGeom>
          <a:ln>
            <a:solidFill>
              <a:schemeClr val="tx1"/>
            </a:solidFill>
          </a:ln>
        </p:spPr>
      </p:pic>
    </p:spTree>
    <p:extLst>
      <p:ext uri="{BB962C8B-B14F-4D97-AF65-F5344CB8AC3E}">
        <p14:creationId xmlns:p14="http://schemas.microsoft.com/office/powerpoint/2010/main" val="1471362280"/>
      </p:ext>
    </p:extLst>
  </p:cSld>
  <p:clrMapOvr>
    <a:masterClrMapping/>
  </p:clrMapOvr>
  <mc:AlternateContent xmlns:mc="http://schemas.openxmlformats.org/markup-compatibility/2006" xmlns:p14="http://schemas.microsoft.com/office/powerpoint/2010/main">
    <mc:Choice Requires="p14">
      <p:transition spd="slow" p14:dur="2000" advTm="9876"/>
    </mc:Choice>
    <mc:Fallback xmlns="">
      <p:transition spd="slow" advTm="9876"/>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80468B-5CE3-77E4-FDBB-8A1C6E01CE5D}"/>
              </a:ext>
            </a:extLst>
          </p:cNvPr>
          <p:cNvSpPr>
            <a:spLocks noGrp="1"/>
          </p:cNvSpPr>
          <p:nvPr>
            <p:ph type="title"/>
          </p:nvPr>
        </p:nvSpPr>
        <p:spPr>
          <a:xfrm>
            <a:off x="572493" y="238539"/>
            <a:ext cx="11018520" cy="1434415"/>
          </a:xfrm>
        </p:spPr>
        <p:txBody>
          <a:bodyPr anchor="b">
            <a:normAutofit/>
          </a:bodyPr>
          <a:lstStyle/>
          <a:p>
            <a:r>
              <a:rPr lang="en-US" sz="5400">
                <a:latin typeface="Times New Roman" panose="02020603050405020304" pitchFamily="18" charset="0"/>
                <a:cs typeface="Times New Roman" panose="02020603050405020304" pitchFamily="18" charset="0"/>
              </a:rPr>
              <a:t>Exploratory Data Analysis</a:t>
            </a:r>
          </a:p>
        </p:txBody>
      </p:sp>
      <p:sp>
        <p:nvSpPr>
          <p:cNvPr id="18"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4DBBC24-F37E-34A9-B982-2EF831CB2C90}"/>
              </a:ext>
            </a:extLst>
          </p:cNvPr>
          <p:cNvSpPr>
            <a:spLocks noGrp="1"/>
          </p:cNvSpPr>
          <p:nvPr>
            <p:ph idx="1"/>
          </p:nvPr>
        </p:nvSpPr>
        <p:spPr>
          <a:xfrm>
            <a:off x="572493" y="2071316"/>
            <a:ext cx="4672964" cy="4119172"/>
          </a:xfrm>
        </p:spPr>
        <p:txBody>
          <a:bodyPr anchor="t">
            <a:normAutofit fontScale="92500"/>
          </a:bodyPr>
          <a:lstStyle/>
          <a:p>
            <a:r>
              <a:rPr lang="en-US" b="1" dirty="0">
                <a:latin typeface="Times New Roman" panose="02020603050405020304" pitchFamily="18" charset="0"/>
                <a:ea typeface="Calibri Light"/>
                <a:cs typeface="Times New Roman" panose="02020603050405020304" pitchFamily="18" charset="0"/>
              </a:rPr>
              <a:t>Summary statistics</a:t>
            </a:r>
          </a:p>
          <a:p>
            <a:r>
              <a:rPr lang="en-US" dirty="0">
                <a:latin typeface="Times New Roman" panose="02020603050405020304" pitchFamily="18" charset="0"/>
                <a:ea typeface="+mn-lt"/>
                <a:cs typeface="Times New Roman" panose="02020603050405020304" pitchFamily="18" charset="0"/>
              </a:rPr>
              <a:t>We conducted a comprehensive analysis of summary statistics, delving into various metrics such as mean, median, and other relevant measures. This exploration provided a detailed insight into the central tendencies and distribution characteristics of the dataset.</a:t>
            </a:r>
          </a:p>
          <a:p>
            <a:endParaRPr lang="en-US" dirty="0">
              <a:latin typeface="Times New Roman" panose="02020603050405020304" pitchFamily="18" charset="0"/>
              <a:ea typeface="Calibri" panose="020F0502020204030204"/>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pic>
        <p:nvPicPr>
          <p:cNvPr id="7" name="Picture 6" descr="A screenshot of a computer&#10;&#10;Description automatically generated">
            <a:extLst>
              <a:ext uri="{FF2B5EF4-FFF2-40B4-BE49-F238E27FC236}">
                <a16:creationId xmlns:a16="http://schemas.microsoft.com/office/drawing/2014/main" id="{0D361129-AD25-A5C5-C02A-6D33711C03FB}"/>
              </a:ext>
            </a:extLst>
          </p:cNvPr>
          <p:cNvPicPr>
            <a:picLocks noChangeAspect="1"/>
          </p:cNvPicPr>
          <p:nvPr/>
        </p:nvPicPr>
        <p:blipFill>
          <a:blip r:embed="rId2"/>
          <a:stretch>
            <a:fillRect/>
          </a:stretch>
        </p:blipFill>
        <p:spPr>
          <a:xfrm>
            <a:off x="5395747" y="2221516"/>
            <a:ext cx="6642915" cy="4114800"/>
          </a:xfrm>
          <a:prstGeom prst="rect">
            <a:avLst/>
          </a:prstGeom>
          <a:ln>
            <a:solidFill>
              <a:schemeClr val="tx1"/>
            </a:solidFill>
          </a:ln>
        </p:spPr>
      </p:pic>
    </p:spTree>
    <p:extLst>
      <p:ext uri="{BB962C8B-B14F-4D97-AF65-F5344CB8AC3E}">
        <p14:creationId xmlns:p14="http://schemas.microsoft.com/office/powerpoint/2010/main" val="1509674226"/>
      </p:ext>
    </p:extLst>
  </p:cSld>
  <p:clrMapOvr>
    <a:masterClrMapping/>
  </p:clrMapOvr>
  <mc:AlternateContent xmlns:mc="http://schemas.openxmlformats.org/markup-compatibility/2006" xmlns:p14="http://schemas.microsoft.com/office/powerpoint/2010/main">
    <mc:Choice Requires="p14">
      <p:transition spd="slow" p14:dur="2000" advTm="10290"/>
    </mc:Choice>
    <mc:Fallback xmlns="">
      <p:transition spd="slow" advTm="10290"/>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80468B-5CE3-77E4-FDBB-8A1C6E01CE5D}"/>
              </a:ext>
            </a:extLst>
          </p:cNvPr>
          <p:cNvSpPr>
            <a:spLocks noGrp="1"/>
          </p:cNvSpPr>
          <p:nvPr>
            <p:ph type="title"/>
          </p:nvPr>
        </p:nvSpPr>
        <p:spPr>
          <a:xfrm>
            <a:off x="572493" y="238539"/>
            <a:ext cx="11018520" cy="1434415"/>
          </a:xfrm>
        </p:spPr>
        <p:txBody>
          <a:bodyPr anchor="b">
            <a:normAutofit/>
          </a:bodyPr>
          <a:lstStyle/>
          <a:p>
            <a:r>
              <a:rPr lang="en-US" sz="5400">
                <a:latin typeface="Times New Roman" panose="02020603050405020304" pitchFamily="18" charset="0"/>
                <a:ea typeface="Calibri Light"/>
                <a:cs typeface="Times New Roman" panose="02020603050405020304" pitchFamily="18" charset="0"/>
              </a:rPr>
              <a:t>Checking for Normality</a:t>
            </a:r>
            <a:endParaRPr lang="en-US" sz="5400">
              <a:latin typeface="Times New Roman" panose="02020603050405020304" pitchFamily="18" charset="0"/>
              <a:cs typeface="Times New Roman" panose="02020603050405020304" pitchFamily="18" charset="0"/>
            </a:endParaRPr>
          </a:p>
        </p:txBody>
      </p:sp>
      <p:sp>
        <p:nvSpPr>
          <p:cNvPr id="18"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4DBBC24-F37E-34A9-B982-2EF831CB2C90}"/>
              </a:ext>
            </a:extLst>
          </p:cNvPr>
          <p:cNvSpPr>
            <a:spLocks noGrp="1"/>
          </p:cNvSpPr>
          <p:nvPr>
            <p:ph idx="1"/>
          </p:nvPr>
        </p:nvSpPr>
        <p:spPr>
          <a:xfrm>
            <a:off x="572493" y="2071316"/>
            <a:ext cx="5772889" cy="4119172"/>
          </a:xfrm>
        </p:spPr>
        <p:txBody>
          <a:bodyPr anchor="t">
            <a:normAutofit/>
          </a:bodyPr>
          <a:lstStyle/>
          <a:p>
            <a:r>
              <a:rPr lang="en-US">
                <a:latin typeface="Times New Roman" panose="02020603050405020304" pitchFamily="18" charset="0"/>
                <a:ea typeface="+mn-lt"/>
                <a:cs typeface="Times New Roman" panose="02020603050405020304" pitchFamily="18" charset="0"/>
              </a:rPr>
              <a:t>We conducted a normality assessment using a combination of a histogram, Q-Q plot, and the Shapiro-Wilk test to evaluate the distribution characteristics of the data and ascertain whether it adheres to a normal distribution. This plots reveals that the monthly income variable does not follow normal distribution.</a:t>
            </a:r>
          </a:p>
          <a:p>
            <a:endParaRPr lang="en-US">
              <a:latin typeface="Times New Roman" panose="02020603050405020304" pitchFamily="18" charset="0"/>
              <a:ea typeface="+mn-lt"/>
              <a:cs typeface="Times New Roman" panose="02020603050405020304" pitchFamily="18" charset="0"/>
            </a:endParaRPr>
          </a:p>
          <a:p>
            <a:endParaRPr lang="en-US">
              <a:latin typeface="Times New Roman" panose="02020603050405020304" pitchFamily="18" charset="0"/>
              <a:cs typeface="Times New Roman" panose="02020603050405020304" pitchFamily="18" charset="0"/>
            </a:endParaRPr>
          </a:p>
        </p:txBody>
      </p:sp>
      <p:pic>
        <p:nvPicPr>
          <p:cNvPr id="5" name="Picture 4" descr="A screenshot of a graph&#10;&#10;Description automatically generated">
            <a:extLst>
              <a:ext uri="{FF2B5EF4-FFF2-40B4-BE49-F238E27FC236}">
                <a16:creationId xmlns:a16="http://schemas.microsoft.com/office/drawing/2014/main" id="{8C529552-D14A-128D-4BE1-FE2FF158E18B}"/>
              </a:ext>
            </a:extLst>
          </p:cNvPr>
          <p:cNvPicPr>
            <a:picLocks noChangeAspect="1"/>
          </p:cNvPicPr>
          <p:nvPr/>
        </p:nvPicPr>
        <p:blipFill>
          <a:blip r:embed="rId2"/>
          <a:stretch>
            <a:fillRect/>
          </a:stretch>
        </p:blipFill>
        <p:spPr>
          <a:xfrm>
            <a:off x="6543093" y="2075688"/>
            <a:ext cx="5448148" cy="4114800"/>
          </a:xfrm>
          <a:prstGeom prst="rect">
            <a:avLst/>
          </a:prstGeom>
          <a:ln>
            <a:solidFill>
              <a:schemeClr val="tx1"/>
            </a:solidFill>
          </a:ln>
        </p:spPr>
      </p:pic>
    </p:spTree>
    <p:extLst>
      <p:ext uri="{BB962C8B-B14F-4D97-AF65-F5344CB8AC3E}">
        <p14:creationId xmlns:p14="http://schemas.microsoft.com/office/powerpoint/2010/main" val="2216807769"/>
      </p:ext>
    </p:extLst>
  </p:cSld>
  <p:clrMapOvr>
    <a:masterClrMapping/>
  </p:clrMapOvr>
  <mc:AlternateContent xmlns:mc="http://schemas.openxmlformats.org/markup-compatibility/2006" xmlns:p14="http://schemas.microsoft.com/office/powerpoint/2010/main">
    <mc:Choice Requires="p14">
      <p:transition spd="slow" p14:dur="2000" advTm="13420"/>
    </mc:Choice>
    <mc:Fallback xmlns="">
      <p:transition spd="slow" advTm="13420"/>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352BEC0E-22F8-46D0-9632-375DB541B0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80468B-5CE3-77E4-FDBB-8A1C6E01CE5D}"/>
              </a:ext>
            </a:extLst>
          </p:cNvPr>
          <p:cNvSpPr>
            <a:spLocks noGrp="1"/>
          </p:cNvSpPr>
          <p:nvPr>
            <p:ph type="title"/>
          </p:nvPr>
        </p:nvSpPr>
        <p:spPr>
          <a:xfrm>
            <a:off x="640080" y="329184"/>
            <a:ext cx="6894576" cy="1783080"/>
          </a:xfrm>
        </p:spPr>
        <p:txBody>
          <a:bodyPr anchor="b">
            <a:normAutofit/>
          </a:bodyPr>
          <a:lstStyle/>
          <a:p>
            <a:r>
              <a:rPr lang="en-US" sz="5400">
                <a:latin typeface="Times New Roman" panose="02020603050405020304" pitchFamily="18" charset="0"/>
                <a:ea typeface="Calibri Light"/>
                <a:cs typeface="Times New Roman" panose="02020603050405020304" pitchFamily="18" charset="0"/>
              </a:rPr>
              <a:t>Log Transformation</a:t>
            </a:r>
            <a:endParaRPr lang="en-US" sz="5400">
              <a:latin typeface="Times New Roman" panose="02020603050405020304" pitchFamily="18" charset="0"/>
              <a:cs typeface="Times New Roman" panose="02020603050405020304" pitchFamily="18" charset="0"/>
            </a:endParaRPr>
          </a:p>
        </p:txBody>
      </p:sp>
      <p:sp>
        <p:nvSpPr>
          <p:cNvPr id="18"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8952" y="2395728"/>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4DBBC24-F37E-34A9-B982-2EF831CB2C90}"/>
              </a:ext>
            </a:extLst>
          </p:cNvPr>
          <p:cNvSpPr>
            <a:spLocks noGrp="1"/>
          </p:cNvSpPr>
          <p:nvPr>
            <p:ph idx="1"/>
          </p:nvPr>
        </p:nvSpPr>
        <p:spPr>
          <a:xfrm>
            <a:off x="640080" y="2706624"/>
            <a:ext cx="6037811" cy="3483864"/>
          </a:xfrm>
        </p:spPr>
        <p:txBody>
          <a:bodyPr>
            <a:normAutofit/>
          </a:bodyPr>
          <a:lstStyle/>
          <a:p>
            <a:r>
              <a:rPr lang="en-US" sz="2200">
                <a:latin typeface="Times New Roman" panose="02020603050405020304" pitchFamily="18" charset="0"/>
                <a:ea typeface="+mn-lt"/>
                <a:cs typeface="Times New Roman" panose="02020603050405020304" pitchFamily="18" charset="0"/>
              </a:rPr>
              <a:t>Given that certain columns in the dataset do not exhibit a normal distribution, our intention is to execute a log transformation on these variables. This transformation aims to render the variables more closely aligned with a normal distribution.</a:t>
            </a:r>
          </a:p>
          <a:p>
            <a:r>
              <a:rPr lang="en-US" sz="2200">
                <a:latin typeface="Times New Roman" panose="02020603050405020304" pitchFamily="18" charset="0"/>
                <a:ea typeface="+mn-lt"/>
                <a:cs typeface="Times New Roman" panose="02020603050405020304" pitchFamily="18" charset="0"/>
              </a:rPr>
              <a:t>The histograms presented depict the before and after the log transformation of certain columns in the dataset.</a:t>
            </a:r>
          </a:p>
          <a:p>
            <a:endParaRPr lang="en-US" sz="2200">
              <a:latin typeface="Times New Roman" panose="02020603050405020304" pitchFamily="18" charset="0"/>
              <a:ea typeface="+mn-lt"/>
              <a:cs typeface="Times New Roman" panose="02020603050405020304" pitchFamily="18" charset="0"/>
            </a:endParaRPr>
          </a:p>
          <a:p>
            <a:endParaRPr lang="en-US" sz="2200">
              <a:latin typeface="Times New Roman" panose="02020603050405020304" pitchFamily="18" charset="0"/>
              <a:ea typeface="+mn-lt"/>
              <a:cs typeface="Times New Roman" panose="02020603050405020304" pitchFamily="18" charset="0"/>
            </a:endParaRPr>
          </a:p>
          <a:p>
            <a:endParaRPr lang="en-US" sz="2200">
              <a:latin typeface="Times New Roman" panose="02020603050405020304" pitchFamily="18" charset="0"/>
              <a:cs typeface="Times New Roman" panose="02020603050405020304" pitchFamily="18" charset="0"/>
            </a:endParaRPr>
          </a:p>
        </p:txBody>
      </p:sp>
      <p:pic>
        <p:nvPicPr>
          <p:cNvPr id="6" name="Picture 5" descr="A graph of a person with histograms&#10;&#10;Description automatically generated">
            <a:extLst>
              <a:ext uri="{FF2B5EF4-FFF2-40B4-BE49-F238E27FC236}">
                <a16:creationId xmlns:a16="http://schemas.microsoft.com/office/drawing/2014/main" id="{8DA34B5D-D2E6-0658-A2EC-09368D0714F2}"/>
              </a:ext>
            </a:extLst>
          </p:cNvPr>
          <p:cNvPicPr>
            <a:picLocks noChangeAspect="1"/>
          </p:cNvPicPr>
          <p:nvPr/>
        </p:nvPicPr>
        <p:blipFill>
          <a:blip r:embed="rId2"/>
          <a:stretch>
            <a:fillRect/>
          </a:stretch>
        </p:blipFill>
        <p:spPr>
          <a:xfrm>
            <a:off x="7038109" y="3183591"/>
            <a:ext cx="5013821" cy="3340653"/>
          </a:xfrm>
          <a:prstGeom prst="rect">
            <a:avLst/>
          </a:prstGeom>
          <a:ln>
            <a:solidFill>
              <a:schemeClr val="tx1"/>
            </a:solidFill>
          </a:ln>
        </p:spPr>
      </p:pic>
      <p:pic>
        <p:nvPicPr>
          <p:cNvPr id="7" name="Picture 6" descr="A white background with black text&#10;&#10;Description automatically generated">
            <a:extLst>
              <a:ext uri="{FF2B5EF4-FFF2-40B4-BE49-F238E27FC236}">
                <a16:creationId xmlns:a16="http://schemas.microsoft.com/office/drawing/2014/main" id="{76C5BFBD-8DF5-EA1B-D431-B7A051463B58}"/>
              </a:ext>
            </a:extLst>
          </p:cNvPr>
          <p:cNvPicPr>
            <a:picLocks noChangeAspect="1"/>
          </p:cNvPicPr>
          <p:nvPr/>
        </p:nvPicPr>
        <p:blipFill>
          <a:blip r:embed="rId3"/>
          <a:stretch>
            <a:fillRect/>
          </a:stretch>
        </p:blipFill>
        <p:spPr>
          <a:xfrm>
            <a:off x="7555992" y="908457"/>
            <a:ext cx="3995928" cy="1798167"/>
          </a:xfrm>
          <a:prstGeom prst="rect">
            <a:avLst/>
          </a:prstGeom>
          <a:ln>
            <a:solidFill>
              <a:schemeClr val="tx1"/>
            </a:solidFill>
          </a:ln>
        </p:spPr>
      </p:pic>
    </p:spTree>
    <p:extLst>
      <p:ext uri="{BB962C8B-B14F-4D97-AF65-F5344CB8AC3E}">
        <p14:creationId xmlns:p14="http://schemas.microsoft.com/office/powerpoint/2010/main" val="2184468769"/>
      </p:ext>
    </p:extLst>
  </p:cSld>
  <p:clrMapOvr>
    <a:masterClrMapping/>
  </p:clrMapOvr>
  <mc:AlternateContent xmlns:mc="http://schemas.openxmlformats.org/markup-compatibility/2006" xmlns:p14="http://schemas.microsoft.com/office/powerpoint/2010/main">
    <mc:Choice Requires="p14">
      <p:transition spd="slow" p14:dur="2000" advTm="10094"/>
    </mc:Choice>
    <mc:Fallback xmlns="">
      <p:transition spd="slow" advTm="10094"/>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80468B-5CE3-77E4-FDBB-8A1C6E01CE5D}"/>
              </a:ext>
            </a:extLst>
          </p:cNvPr>
          <p:cNvSpPr>
            <a:spLocks noGrp="1"/>
          </p:cNvSpPr>
          <p:nvPr>
            <p:ph type="title"/>
          </p:nvPr>
        </p:nvSpPr>
        <p:spPr>
          <a:xfrm>
            <a:off x="526773" y="553273"/>
            <a:ext cx="11018520" cy="1434415"/>
          </a:xfrm>
        </p:spPr>
        <p:txBody>
          <a:bodyPr anchor="b">
            <a:noAutofit/>
          </a:bodyPr>
          <a:lstStyle/>
          <a:p>
            <a:br>
              <a:rPr lang="en-US" sz="5400">
                <a:latin typeface="Times New Roman" panose="02020603050405020304" pitchFamily="18" charset="0"/>
                <a:ea typeface="Calibri"/>
                <a:cs typeface="Times New Roman" panose="02020603050405020304" pitchFamily="18" charset="0"/>
              </a:rPr>
            </a:br>
            <a:br>
              <a:rPr lang="en-US" sz="5400">
                <a:latin typeface="Times New Roman" panose="02020603050405020304" pitchFamily="18" charset="0"/>
                <a:ea typeface="Calibri"/>
                <a:cs typeface="Times New Roman" panose="02020603050405020304" pitchFamily="18" charset="0"/>
              </a:rPr>
            </a:br>
            <a:r>
              <a:rPr lang="en-US" sz="5400">
                <a:latin typeface="Times New Roman" panose="02020603050405020304" pitchFamily="18" charset="0"/>
                <a:ea typeface="Calibri"/>
                <a:cs typeface="Times New Roman" panose="02020603050405020304" pitchFamily="18" charset="0"/>
              </a:rPr>
              <a:t>After log transformation</a:t>
            </a:r>
            <a:br>
              <a:rPr lang="en-US" sz="5400">
                <a:latin typeface="Times New Roman" panose="02020603050405020304" pitchFamily="18" charset="0"/>
                <a:ea typeface="Calibri"/>
                <a:cs typeface="Times New Roman" panose="02020603050405020304" pitchFamily="18" charset="0"/>
              </a:rPr>
            </a:br>
            <a:endParaRPr lang="en-US" sz="5400">
              <a:latin typeface="Times New Roman" panose="02020603050405020304" pitchFamily="18" charset="0"/>
              <a:cs typeface="Times New Roman" panose="02020603050405020304" pitchFamily="18" charset="0"/>
            </a:endParaRPr>
          </a:p>
        </p:txBody>
      </p:sp>
      <p:sp>
        <p:nvSpPr>
          <p:cNvPr id="11"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descr="A screenshot of a computer program&#10;&#10;Description automatically generated">
            <a:extLst>
              <a:ext uri="{FF2B5EF4-FFF2-40B4-BE49-F238E27FC236}">
                <a16:creationId xmlns:a16="http://schemas.microsoft.com/office/drawing/2014/main" id="{AC4983D5-F36D-2A7F-5284-734B8966AB98}"/>
              </a:ext>
            </a:extLst>
          </p:cNvPr>
          <p:cNvPicPr>
            <a:picLocks noGrp="1" noChangeAspect="1"/>
          </p:cNvPicPr>
          <p:nvPr>
            <p:ph idx="1"/>
          </p:nvPr>
        </p:nvPicPr>
        <p:blipFill>
          <a:blip r:embed="rId2"/>
          <a:stretch>
            <a:fillRect/>
          </a:stretch>
        </p:blipFill>
        <p:spPr>
          <a:xfrm>
            <a:off x="469083" y="1911493"/>
            <a:ext cx="5142008" cy="4480440"/>
          </a:xfrm>
          <a:prstGeom prst="rect">
            <a:avLst/>
          </a:prstGeom>
          <a:ln>
            <a:solidFill>
              <a:schemeClr val="tx1"/>
            </a:solidFill>
          </a:ln>
        </p:spPr>
      </p:pic>
      <p:pic>
        <p:nvPicPr>
          <p:cNvPr id="5" name="Picture 4">
            <a:extLst>
              <a:ext uri="{FF2B5EF4-FFF2-40B4-BE49-F238E27FC236}">
                <a16:creationId xmlns:a16="http://schemas.microsoft.com/office/drawing/2014/main" id="{0247607B-138E-E7E2-8D7A-BCB17DB42D26}"/>
              </a:ext>
            </a:extLst>
          </p:cNvPr>
          <p:cNvPicPr>
            <a:picLocks noChangeAspect="1"/>
          </p:cNvPicPr>
          <p:nvPr/>
        </p:nvPicPr>
        <p:blipFill>
          <a:blip r:embed="rId3"/>
          <a:stretch>
            <a:fillRect/>
          </a:stretch>
        </p:blipFill>
        <p:spPr>
          <a:xfrm>
            <a:off x="5744122" y="2093519"/>
            <a:ext cx="6096000" cy="4280126"/>
          </a:xfrm>
          <a:prstGeom prst="rect">
            <a:avLst/>
          </a:prstGeom>
          <a:ln>
            <a:solidFill>
              <a:schemeClr val="tx1"/>
            </a:solidFill>
          </a:ln>
        </p:spPr>
      </p:pic>
    </p:spTree>
    <p:extLst>
      <p:ext uri="{BB962C8B-B14F-4D97-AF65-F5344CB8AC3E}">
        <p14:creationId xmlns:p14="http://schemas.microsoft.com/office/powerpoint/2010/main" val="52494858"/>
      </p:ext>
    </p:extLst>
  </p:cSld>
  <p:clrMapOvr>
    <a:masterClrMapping/>
  </p:clrMapOvr>
  <mc:AlternateContent xmlns:mc="http://schemas.openxmlformats.org/markup-compatibility/2006" xmlns:p14="http://schemas.microsoft.com/office/powerpoint/2010/main">
    <mc:Choice Requires="p14">
      <p:transition spd="slow" p14:dur="2000" advTm="4500"/>
    </mc:Choice>
    <mc:Fallback xmlns="">
      <p:transition spd="slow" advTm="4500"/>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80468B-5CE3-77E4-FDBB-8A1C6E01CE5D}"/>
              </a:ext>
            </a:extLst>
          </p:cNvPr>
          <p:cNvSpPr>
            <a:spLocks noGrp="1"/>
          </p:cNvSpPr>
          <p:nvPr>
            <p:ph type="title"/>
          </p:nvPr>
        </p:nvSpPr>
        <p:spPr>
          <a:xfrm>
            <a:off x="572493" y="238539"/>
            <a:ext cx="11018520" cy="1434415"/>
          </a:xfrm>
        </p:spPr>
        <p:txBody>
          <a:bodyPr anchor="b">
            <a:normAutofit/>
          </a:bodyPr>
          <a:lstStyle/>
          <a:p>
            <a:r>
              <a:rPr lang="en-US" sz="5400">
                <a:latin typeface="Times New Roman" panose="02020603050405020304" pitchFamily="18" charset="0"/>
                <a:ea typeface="Calibri Light"/>
                <a:cs typeface="Times New Roman" panose="02020603050405020304" pitchFamily="18" charset="0"/>
              </a:rPr>
              <a:t>Correlation coefficient Test</a:t>
            </a:r>
            <a:endParaRPr lang="en-US" sz="5400">
              <a:latin typeface="Times New Roman" panose="02020603050405020304" pitchFamily="18" charset="0"/>
              <a:cs typeface="Times New Roman" panose="02020603050405020304" pitchFamily="18" charset="0"/>
            </a:endParaRPr>
          </a:p>
        </p:txBody>
      </p:sp>
      <p:sp>
        <p:nvSpPr>
          <p:cNvPr id="11"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4DBBC24-F37E-34A9-B982-2EF831CB2C90}"/>
              </a:ext>
            </a:extLst>
          </p:cNvPr>
          <p:cNvSpPr>
            <a:spLocks noGrp="1"/>
          </p:cNvSpPr>
          <p:nvPr>
            <p:ph idx="1"/>
          </p:nvPr>
        </p:nvSpPr>
        <p:spPr>
          <a:xfrm>
            <a:off x="572492" y="2071316"/>
            <a:ext cx="10836725" cy="4119172"/>
          </a:xfrm>
        </p:spPr>
        <p:txBody>
          <a:bodyPr anchor="t">
            <a:normAutofit/>
          </a:bodyPr>
          <a:lstStyle/>
          <a:p>
            <a:r>
              <a:rPr lang="en-US" sz="2400" dirty="0">
                <a:latin typeface="Times New Roman" panose="02020603050405020304" pitchFamily="18" charset="0"/>
                <a:ea typeface="+mn-lt"/>
                <a:cs typeface="Times New Roman" panose="02020603050405020304" pitchFamily="18" charset="0"/>
              </a:rPr>
              <a:t>We conducted a correlation test to assess the strength of association among the variables in our dataset. </a:t>
            </a:r>
          </a:p>
          <a:p>
            <a:endParaRPr lang="en-US" sz="2200"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3D777DC9-9006-4AE4-6278-E1F45C484BEC}"/>
              </a:ext>
            </a:extLst>
          </p:cNvPr>
          <p:cNvPicPr>
            <a:picLocks noChangeAspect="1"/>
          </p:cNvPicPr>
          <p:nvPr/>
        </p:nvPicPr>
        <p:blipFill>
          <a:blip r:embed="rId2"/>
          <a:stretch>
            <a:fillRect/>
          </a:stretch>
        </p:blipFill>
        <p:spPr>
          <a:xfrm>
            <a:off x="1817389" y="3429000"/>
            <a:ext cx="6731000" cy="1333500"/>
          </a:xfrm>
          <a:prstGeom prst="rect">
            <a:avLst/>
          </a:prstGeom>
          <a:ln>
            <a:solidFill>
              <a:schemeClr val="tx1"/>
            </a:solidFill>
          </a:ln>
        </p:spPr>
      </p:pic>
    </p:spTree>
    <p:extLst>
      <p:ext uri="{BB962C8B-B14F-4D97-AF65-F5344CB8AC3E}">
        <p14:creationId xmlns:p14="http://schemas.microsoft.com/office/powerpoint/2010/main" val="1112205123"/>
      </p:ext>
    </p:extLst>
  </p:cSld>
  <p:clrMapOvr>
    <a:masterClrMapping/>
  </p:clrMapOvr>
  <mc:AlternateContent xmlns:mc="http://schemas.openxmlformats.org/markup-compatibility/2006" xmlns:p14="http://schemas.microsoft.com/office/powerpoint/2010/main">
    <mc:Choice Requires="p14">
      <p:transition spd="slow" p14:dur="2000" advTm="6779"/>
    </mc:Choice>
    <mc:Fallback xmlns="">
      <p:transition spd="slow" advTm="6779"/>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A090919-D853-2E76-60BF-C16D1578966C}"/>
              </a:ext>
            </a:extLst>
          </p:cNvPr>
          <p:cNvPicPr>
            <a:picLocks noChangeAspect="1"/>
          </p:cNvPicPr>
          <p:nvPr/>
        </p:nvPicPr>
        <p:blipFill>
          <a:blip r:embed="rId3"/>
          <a:stretch>
            <a:fillRect/>
          </a:stretch>
        </p:blipFill>
        <p:spPr>
          <a:xfrm>
            <a:off x="1200149" y="387006"/>
            <a:ext cx="9972675" cy="6083987"/>
          </a:xfrm>
          <a:prstGeom prst="rect">
            <a:avLst/>
          </a:prstGeom>
        </p:spPr>
      </p:pic>
    </p:spTree>
    <p:extLst>
      <p:ext uri="{BB962C8B-B14F-4D97-AF65-F5344CB8AC3E}">
        <p14:creationId xmlns:p14="http://schemas.microsoft.com/office/powerpoint/2010/main" val="3843168764"/>
      </p:ext>
    </p:extLst>
  </p:cSld>
  <p:clrMapOvr>
    <a:masterClrMapping/>
  </p:clrMapOvr>
  <mc:AlternateContent xmlns:mc="http://schemas.openxmlformats.org/markup-compatibility/2006" xmlns:p14="http://schemas.microsoft.com/office/powerpoint/2010/main">
    <mc:Choice Requires="p14">
      <p:transition spd="slow" p14:dur="2000" advTm="20346"/>
    </mc:Choice>
    <mc:Fallback xmlns="">
      <p:transition spd="slow" advTm="20346"/>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C64C018-6FE8-B489-5D5F-D373A5C0F543}"/>
              </a:ext>
            </a:extLst>
          </p:cNvPr>
          <p:cNvSpPr>
            <a:spLocks noGrp="1"/>
          </p:cNvSpPr>
          <p:nvPr>
            <p:ph type="title"/>
          </p:nvPr>
        </p:nvSpPr>
        <p:spPr>
          <a:xfrm>
            <a:off x="38122" y="1153572"/>
            <a:ext cx="3849112" cy="4461163"/>
          </a:xfrm>
        </p:spPr>
        <p:txBody>
          <a:bodyPr>
            <a:normAutofit/>
          </a:bodyPr>
          <a:lstStyle/>
          <a:p>
            <a:r>
              <a:rPr lang="en-US" sz="3700">
                <a:solidFill>
                  <a:srgbClr val="FFFFFF"/>
                </a:solidFill>
                <a:latin typeface="Times New Roman" panose="02020603050405020304" pitchFamily="18" charset="0"/>
                <a:cs typeface="Times New Roman" panose="02020603050405020304" pitchFamily="18" charset="0"/>
              </a:rPr>
              <a:t>INTRODUCTION</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F8A614AB-1DEE-3B5D-384B-7D258A1590E0}"/>
              </a:ext>
            </a:extLst>
          </p:cNvPr>
          <p:cNvSpPr>
            <a:spLocks noGrp="1"/>
          </p:cNvSpPr>
          <p:nvPr>
            <p:ph idx="1"/>
          </p:nvPr>
        </p:nvSpPr>
        <p:spPr>
          <a:xfrm>
            <a:off x="3922308" y="873836"/>
            <a:ext cx="8231570" cy="5467871"/>
          </a:xfrm>
        </p:spPr>
        <p:txBody>
          <a:bodyPr vert="horz" lIns="91440" tIns="45720" rIns="91440" bIns="45720" rtlCol="0" anchor="ctr">
            <a:noAutofit/>
          </a:bodyPr>
          <a:lstStyle/>
          <a:p>
            <a:pPr algn="just"/>
            <a:r>
              <a:rPr lang="en-US" sz="2200" dirty="0">
                <a:latin typeface="Times New Roman" panose="02020603050405020304" pitchFamily="18" charset="0"/>
                <a:ea typeface="+mn-lt"/>
                <a:cs typeface="Times New Roman" panose="02020603050405020304" pitchFamily="18" charset="0"/>
              </a:rPr>
              <a:t>In the dynamic realm of organizational management, the interconnected factors of employee attrition, salaries, and performance ratings are pivotal for the success and longevity of enterprises. </a:t>
            </a:r>
          </a:p>
          <a:p>
            <a:pPr algn="just"/>
            <a:r>
              <a:rPr lang="en-US" sz="2200" dirty="0">
                <a:latin typeface="Times New Roman" panose="02020603050405020304" pitchFamily="18" charset="0"/>
                <a:ea typeface="+mn-lt"/>
                <a:cs typeface="Times New Roman" panose="02020603050405020304" pitchFamily="18" charset="0"/>
              </a:rPr>
              <a:t>Understanding the intricate dynamics is essential for fostering a thriving work environment. Job satisfaction stands out as a cornerstone for both employee retention and heightened performance, emphasizing the significance of individuals finding purpose in their roles </a:t>
            </a:r>
            <a:r>
              <a:rPr lang="en-US" sz="2000" kern="0" dirty="0">
                <a:effectLst/>
                <a:latin typeface="Times New Roman" panose="02020603050405020304" pitchFamily="18" charset="0"/>
                <a:ea typeface="Times New Roman" panose="02020603050405020304" pitchFamily="18" charset="0"/>
                <a:cs typeface="Times New Roman" panose="02020603050405020304" pitchFamily="18" charset="0"/>
              </a:rPr>
              <a:t>(</a:t>
            </a:r>
            <a:r>
              <a:rPr lang="en-US" sz="2000" kern="0" dirty="0" err="1">
                <a:effectLst/>
                <a:latin typeface="Times New Roman" panose="02020603050405020304" pitchFamily="18" charset="0"/>
                <a:ea typeface="Times New Roman" panose="02020603050405020304" pitchFamily="18" charset="0"/>
                <a:cs typeface="Times New Roman" panose="02020603050405020304" pitchFamily="18" charset="0"/>
              </a:rPr>
              <a:t>Zhenjing</a:t>
            </a:r>
            <a:r>
              <a:rPr lang="en-US" sz="2000" kern="0" dirty="0">
                <a:effectLst/>
                <a:latin typeface="Times New Roman" panose="02020603050405020304" pitchFamily="18" charset="0"/>
                <a:ea typeface="Times New Roman" panose="02020603050405020304" pitchFamily="18" charset="0"/>
                <a:cs typeface="Times New Roman" panose="02020603050405020304" pitchFamily="18" charset="0"/>
              </a:rPr>
              <a:t> et al., 2022, pp. 1,2).</a:t>
            </a:r>
            <a:r>
              <a:rPr lang="en-US" sz="2000" dirty="0">
                <a:effectLst/>
                <a:latin typeface="Times New Roman" panose="02020603050405020304" pitchFamily="18" charset="0"/>
                <a:cs typeface="Times New Roman" panose="02020603050405020304" pitchFamily="18" charset="0"/>
              </a:rPr>
              <a:t> </a:t>
            </a:r>
            <a:endParaRPr lang="en-US" sz="2000" dirty="0">
              <a:latin typeface="Times New Roman" panose="02020603050405020304" pitchFamily="18" charset="0"/>
              <a:ea typeface="+mn-lt"/>
              <a:cs typeface="Times New Roman" panose="02020603050405020304" pitchFamily="18" charset="0"/>
            </a:endParaRPr>
          </a:p>
          <a:p>
            <a:pPr algn="just"/>
            <a:r>
              <a:rPr lang="en-US" sz="2200" dirty="0">
                <a:latin typeface="Times New Roman" panose="02020603050405020304" pitchFamily="18" charset="0"/>
                <a:ea typeface="+mn-lt"/>
                <a:cs typeface="Times New Roman" panose="02020603050405020304" pitchFamily="18" charset="0"/>
              </a:rPr>
              <a:t>The delicate balance of work-life equilibrium, including flexible schedules and supportive policies, plays a crucial role in ensuring employee well-being and sustained commitment </a:t>
            </a:r>
            <a:r>
              <a:rPr lang="en-US" sz="2000" kern="0" dirty="0">
                <a:effectLst/>
                <a:latin typeface="Times New Roman" panose="02020603050405020304" pitchFamily="18" charset="0"/>
                <a:ea typeface="Times New Roman" panose="02020603050405020304" pitchFamily="18" charset="0"/>
              </a:rPr>
              <a:t>(</a:t>
            </a:r>
            <a:r>
              <a:rPr lang="en-US" sz="2000" kern="0" dirty="0" err="1">
                <a:effectLst/>
                <a:latin typeface="Times New Roman" panose="02020603050405020304" pitchFamily="18" charset="0"/>
                <a:ea typeface="Times New Roman" panose="02020603050405020304" pitchFamily="18" charset="0"/>
              </a:rPr>
              <a:t>Alblihed</a:t>
            </a:r>
            <a:r>
              <a:rPr lang="en-US" sz="2000" kern="0" dirty="0">
                <a:effectLst/>
                <a:latin typeface="Times New Roman" panose="02020603050405020304" pitchFamily="18" charset="0"/>
                <a:ea typeface="Times New Roman" panose="02020603050405020304" pitchFamily="18" charset="0"/>
              </a:rPr>
              <a:t> &amp; </a:t>
            </a:r>
            <a:r>
              <a:rPr lang="en-US" sz="2000" kern="0" dirty="0" err="1">
                <a:effectLst/>
                <a:latin typeface="Times New Roman" panose="02020603050405020304" pitchFamily="18" charset="0"/>
                <a:ea typeface="Times New Roman" panose="02020603050405020304" pitchFamily="18" charset="0"/>
              </a:rPr>
              <a:t>Alzghaibi</a:t>
            </a:r>
            <a:r>
              <a:rPr lang="en-US" sz="2000" kern="0" dirty="0">
                <a:effectLst/>
                <a:latin typeface="Times New Roman" panose="02020603050405020304" pitchFamily="18" charset="0"/>
                <a:ea typeface="Times New Roman" panose="02020603050405020304" pitchFamily="18" charset="0"/>
              </a:rPr>
              <a:t>, 2022, p. 2). </a:t>
            </a:r>
            <a:endParaRPr lang="en-US" sz="2000" dirty="0">
              <a:latin typeface="Times New Roman" panose="02020603050405020304" pitchFamily="18" charset="0"/>
              <a:ea typeface="+mn-lt"/>
              <a:cs typeface="Times New Roman" panose="02020603050405020304" pitchFamily="18" charset="0"/>
            </a:endParaRPr>
          </a:p>
          <a:p>
            <a:pPr algn="just"/>
            <a:r>
              <a:rPr lang="en-US" sz="2200" dirty="0">
                <a:latin typeface="Times New Roman" panose="02020603050405020304" pitchFamily="18" charset="0"/>
                <a:ea typeface="+mn-lt"/>
                <a:cs typeface="Times New Roman" panose="02020603050405020304" pitchFamily="18" charset="0"/>
              </a:rPr>
              <a:t>Competitive and fair compensation structures are foundational, with perceived commensurability driving employee retention </a:t>
            </a:r>
            <a:r>
              <a:rPr lang="en-US" sz="2000" dirty="0">
                <a:effectLst/>
                <a:latin typeface="Times New Roman" panose="02020603050405020304" pitchFamily="18" charset="0"/>
                <a:ea typeface="Times New Roman" panose="02020603050405020304" pitchFamily="18" charset="0"/>
              </a:rPr>
              <a:t>(</a:t>
            </a:r>
            <a:r>
              <a:rPr lang="en-US" sz="2000" dirty="0" err="1">
                <a:effectLst/>
                <a:latin typeface="Times New Roman" panose="02020603050405020304" pitchFamily="18" charset="0"/>
                <a:ea typeface="Times New Roman" panose="02020603050405020304" pitchFamily="18" charset="0"/>
              </a:rPr>
              <a:t>Balushi</a:t>
            </a:r>
            <a:r>
              <a:rPr lang="en-US" sz="2000" dirty="0">
                <a:effectLst/>
                <a:latin typeface="Times New Roman" panose="02020603050405020304" pitchFamily="18" charset="0"/>
                <a:ea typeface="Times New Roman" panose="02020603050405020304" pitchFamily="18" charset="0"/>
              </a:rPr>
              <a:t> et al., 2022, p. 2).</a:t>
            </a:r>
          </a:p>
        </p:txBody>
      </p:sp>
    </p:spTree>
    <p:extLst>
      <p:ext uri="{BB962C8B-B14F-4D97-AF65-F5344CB8AC3E}">
        <p14:creationId xmlns:p14="http://schemas.microsoft.com/office/powerpoint/2010/main" val="2144626588"/>
      </p:ext>
    </p:extLst>
  </p:cSld>
  <p:clrMapOvr>
    <a:masterClrMapping/>
  </p:clrMapOvr>
  <mc:AlternateContent xmlns:mc="http://schemas.openxmlformats.org/markup-compatibility/2006" xmlns:p14="http://schemas.microsoft.com/office/powerpoint/2010/main">
    <mc:Choice Requires="p14">
      <p:transition spd="slow" p14:dur="2000" advTm="23243"/>
    </mc:Choice>
    <mc:Fallback xmlns="">
      <p:transition spd="slow" advTm="23243"/>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80468B-5CE3-77E4-FDBB-8A1C6E01CE5D}"/>
              </a:ext>
            </a:extLst>
          </p:cNvPr>
          <p:cNvSpPr>
            <a:spLocks noGrp="1"/>
          </p:cNvSpPr>
          <p:nvPr>
            <p:ph type="title"/>
          </p:nvPr>
        </p:nvSpPr>
        <p:spPr>
          <a:xfrm>
            <a:off x="572493" y="238539"/>
            <a:ext cx="11018520" cy="1136039"/>
          </a:xfrm>
        </p:spPr>
        <p:txBody>
          <a:bodyPr anchor="b">
            <a:normAutofit/>
          </a:bodyPr>
          <a:lstStyle/>
          <a:p>
            <a:r>
              <a:rPr lang="en-US" sz="5400" dirty="0">
                <a:latin typeface="Times New Roman" panose="02020603050405020304" pitchFamily="18" charset="0"/>
                <a:cs typeface="Times New Roman" panose="02020603050405020304" pitchFamily="18" charset="0"/>
              </a:rPr>
              <a:t>Fisher's exact test</a:t>
            </a:r>
          </a:p>
        </p:txBody>
      </p:sp>
      <p:sp>
        <p:nvSpPr>
          <p:cNvPr id="11"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ontent Placeholder 6">
            <a:extLst>
              <a:ext uri="{FF2B5EF4-FFF2-40B4-BE49-F238E27FC236}">
                <a16:creationId xmlns:a16="http://schemas.microsoft.com/office/drawing/2014/main" id="{81B12748-9E9B-83F2-8755-105669986793}"/>
              </a:ext>
            </a:extLst>
          </p:cNvPr>
          <p:cNvSpPr>
            <a:spLocks noGrp="1"/>
          </p:cNvSpPr>
          <p:nvPr>
            <p:ph idx="1"/>
          </p:nvPr>
        </p:nvSpPr>
        <p:spPr>
          <a:xfrm>
            <a:off x="572493" y="1825625"/>
            <a:ext cx="10781307" cy="4836310"/>
          </a:xfrm>
        </p:spPr>
        <p:txBody>
          <a:bodyPr>
            <a:normAutofit/>
          </a:bodyPr>
          <a:lstStyle/>
          <a:p>
            <a:r>
              <a:rPr lang="en-US" sz="2400" dirty="0">
                <a:latin typeface="Times New Roman" panose="02020603050405020304" pitchFamily="18" charset="0"/>
                <a:cs typeface="Times New Roman" panose="02020603050405020304" pitchFamily="18" charset="0"/>
              </a:rPr>
              <a:t>We conducted Fisher's Exact Test to assess the association between variables.</a:t>
            </a:r>
          </a:p>
        </p:txBody>
      </p:sp>
      <p:pic>
        <p:nvPicPr>
          <p:cNvPr id="8" name="Content Placeholder 4" descr="A computer screen shot of a program&#10;&#10;Description automatically generated">
            <a:extLst>
              <a:ext uri="{FF2B5EF4-FFF2-40B4-BE49-F238E27FC236}">
                <a16:creationId xmlns:a16="http://schemas.microsoft.com/office/drawing/2014/main" id="{4F6D68A5-4E02-F1E4-4CCA-36C4FE35A05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53841" y="2323082"/>
            <a:ext cx="6352877" cy="3911667"/>
          </a:xfrm>
          <a:prstGeom prst="rect">
            <a:avLst/>
          </a:prstGeom>
          <a:ln>
            <a:solidFill>
              <a:schemeClr val="tx1"/>
            </a:solidFill>
          </a:ln>
        </p:spPr>
      </p:pic>
    </p:spTree>
    <p:extLst>
      <p:ext uri="{BB962C8B-B14F-4D97-AF65-F5344CB8AC3E}">
        <p14:creationId xmlns:p14="http://schemas.microsoft.com/office/powerpoint/2010/main" val="31707869"/>
      </p:ext>
    </p:extLst>
  </p:cSld>
  <p:clrMapOvr>
    <a:masterClrMapping/>
  </p:clrMapOvr>
  <mc:AlternateContent xmlns:mc="http://schemas.openxmlformats.org/markup-compatibility/2006" xmlns:p14="http://schemas.microsoft.com/office/powerpoint/2010/main">
    <mc:Choice Requires="p14">
      <p:transition spd="slow" p14:dur="2000" advTm="4928"/>
    </mc:Choice>
    <mc:Fallback xmlns="">
      <p:transition spd="slow" advTm="4928"/>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descr="A screenshot of a computer&#10;&#10;Description automatically generated">
            <a:extLst>
              <a:ext uri="{FF2B5EF4-FFF2-40B4-BE49-F238E27FC236}">
                <a16:creationId xmlns:a16="http://schemas.microsoft.com/office/drawing/2014/main" id="{637056E4-118A-2ADA-3F45-A489A88BA0C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72493" y="725346"/>
            <a:ext cx="5513080" cy="5726256"/>
          </a:xfrm>
          <a:solidFill>
            <a:schemeClr val="bg1"/>
          </a:solidFill>
          <a:ln>
            <a:solidFill>
              <a:schemeClr val="tx1"/>
            </a:solidFill>
          </a:ln>
        </p:spPr>
      </p:pic>
      <p:pic>
        <p:nvPicPr>
          <p:cNvPr id="5" name="Picture 4" descr="A screenshot of a computer&#10;&#10;Description automatically generated">
            <a:extLst>
              <a:ext uri="{FF2B5EF4-FFF2-40B4-BE49-F238E27FC236}">
                <a16:creationId xmlns:a16="http://schemas.microsoft.com/office/drawing/2014/main" id="{81676F38-4397-F9D7-A814-23111064954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65374" y="725346"/>
            <a:ext cx="5485245" cy="5726256"/>
          </a:xfrm>
          <a:prstGeom prst="rect">
            <a:avLst/>
          </a:prstGeom>
          <a:ln>
            <a:solidFill>
              <a:schemeClr val="tx1"/>
            </a:solidFill>
          </a:ln>
        </p:spPr>
      </p:pic>
    </p:spTree>
    <p:extLst>
      <p:ext uri="{BB962C8B-B14F-4D97-AF65-F5344CB8AC3E}">
        <p14:creationId xmlns:p14="http://schemas.microsoft.com/office/powerpoint/2010/main" val="980057125"/>
      </p:ext>
    </p:extLst>
  </p:cSld>
  <p:clrMapOvr>
    <a:masterClrMapping/>
  </p:clrMapOvr>
  <mc:AlternateContent xmlns:mc="http://schemas.openxmlformats.org/markup-compatibility/2006" xmlns:p14="http://schemas.microsoft.com/office/powerpoint/2010/main">
    <mc:Choice Requires="p14">
      <p:transition spd="slow" p14:dur="2000" advTm="5628"/>
    </mc:Choice>
    <mc:Fallback xmlns="">
      <p:transition spd="slow" advTm="5628"/>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80468B-5CE3-77E4-FDBB-8A1C6E01CE5D}"/>
              </a:ext>
            </a:extLst>
          </p:cNvPr>
          <p:cNvSpPr>
            <a:spLocks noGrp="1"/>
          </p:cNvSpPr>
          <p:nvPr>
            <p:ph type="title"/>
          </p:nvPr>
        </p:nvSpPr>
        <p:spPr>
          <a:xfrm>
            <a:off x="572493" y="238539"/>
            <a:ext cx="11018520" cy="1434415"/>
          </a:xfrm>
        </p:spPr>
        <p:txBody>
          <a:bodyPr anchor="b">
            <a:normAutofit/>
          </a:bodyPr>
          <a:lstStyle/>
          <a:p>
            <a:r>
              <a:rPr lang="en-US" sz="5400" dirty="0">
                <a:latin typeface="Times New Roman" panose="02020603050405020304" pitchFamily="18" charset="0"/>
                <a:ea typeface="Calibri Light"/>
                <a:cs typeface="Times New Roman" panose="02020603050405020304" pitchFamily="18" charset="0"/>
              </a:rPr>
              <a:t>Multiple Linear Regression</a:t>
            </a:r>
            <a:endParaRPr lang="en-US" sz="5400" dirty="0">
              <a:latin typeface="Times New Roman" panose="02020603050405020304" pitchFamily="18" charset="0"/>
              <a:cs typeface="Times New Roman" panose="02020603050405020304" pitchFamily="18" charset="0"/>
            </a:endParaRPr>
          </a:p>
        </p:txBody>
      </p:sp>
      <p:sp>
        <p:nvSpPr>
          <p:cNvPr id="11"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4DBBC24-F37E-34A9-B982-2EF831CB2C90}"/>
              </a:ext>
            </a:extLst>
          </p:cNvPr>
          <p:cNvSpPr>
            <a:spLocks noGrp="1"/>
          </p:cNvSpPr>
          <p:nvPr>
            <p:ph idx="1"/>
          </p:nvPr>
        </p:nvSpPr>
        <p:spPr>
          <a:xfrm>
            <a:off x="572492" y="2071316"/>
            <a:ext cx="10836725" cy="4119172"/>
          </a:xfrm>
        </p:spPr>
        <p:txBody>
          <a:bodyPr anchor="t">
            <a:normAutofit/>
          </a:bodyPr>
          <a:lstStyle/>
          <a:p>
            <a:pPr algn="just"/>
            <a:r>
              <a:rPr lang="en-US" sz="2400">
                <a:latin typeface="Times New Roman" panose="02020603050405020304" pitchFamily="18" charset="0"/>
                <a:ea typeface="+mn-lt"/>
                <a:cs typeface="Times New Roman" panose="02020603050405020304" pitchFamily="18" charset="0"/>
              </a:rPr>
              <a:t>In accordance with the first research question, we conducted a multiple linear regression where the monthly income serves as the response variable, and the remaining variables act as predictors.</a:t>
            </a:r>
          </a:p>
          <a:p>
            <a:pPr algn="just"/>
            <a:endParaRPr lang="en-US" sz="2400">
              <a:latin typeface="Times New Roman" panose="02020603050405020304" pitchFamily="18" charset="0"/>
              <a:ea typeface="+mn-lt"/>
              <a:cs typeface="Times New Roman" panose="02020603050405020304" pitchFamily="18" charset="0"/>
            </a:endParaRPr>
          </a:p>
          <a:p>
            <a:pPr algn="just"/>
            <a:endParaRPr lang="en-US" sz="2400">
              <a:latin typeface="Times New Roman" panose="02020603050405020304" pitchFamily="18" charset="0"/>
              <a:ea typeface="+mn-lt"/>
              <a:cs typeface="Times New Roman" panose="02020603050405020304" pitchFamily="18" charset="0"/>
            </a:endParaRPr>
          </a:p>
          <a:p>
            <a:pPr algn="just"/>
            <a:endParaRPr lang="en-US" sz="2200">
              <a:latin typeface="Times New Roman" panose="02020603050405020304" pitchFamily="18" charset="0"/>
              <a:cs typeface="Times New Roman" panose="02020603050405020304" pitchFamily="18" charset="0"/>
            </a:endParaRPr>
          </a:p>
        </p:txBody>
      </p:sp>
      <p:pic>
        <p:nvPicPr>
          <p:cNvPr id="4" name="Picture 3" descr="A white background with black text&#10;&#10;Description automatically generated">
            <a:extLst>
              <a:ext uri="{FF2B5EF4-FFF2-40B4-BE49-F238E27FC236}">
                <a16:creationId xmlns:a16="http://schemas.microsoft.com/office/drawing/2014/main" id="{B157BB33-6181-96DE-F1E8-CD6C0A8408C2}"/>
              </a:ext>
            </a:extLst>
          </p:cNvPr>
          <p:cNvPicPr>
            <a:picLocks noChangeAspect="1"/>
          </p:cNvPicPr>
          <p:nvPr/>
        </p:nvPicPr>
        <p:blipFill>
          <a:blip r:embed="rId2"/>
          <a:stretch>
            <a:fillRect/>
          </a:stretch>
        </p:blipFill>
        <p:spPr>
          <a:xfrm>
            <a:off x="1080656" y="3428999"/>
            <a:ext cx="10348890" cy="2544585"/>
          </a:xfrm>
          <a:prstGeom prst="rect">
            <a:avLst/>
          </a:prstGeom>
          <a:ln>
            <a:solidFill>
              <a:schemeClr val="tx1"/>
            </a:solidFill>
          </a:ln>
        </p:spPr>
      </p:pic>
    </p:spTree>
    <p:extLst>
      <p:ext uri="{BB962C8B-B14F-4D97-AF65-F5344CB8AC3E}">
        <p14:creationId xmlns:p14="http://schemas.microsoft.com/office/powerpoint/2010/main" val="3328652581"/>
      </p:ext>
    </p:extLst>
  </p:cSld>
  <p:clrMapOvr>
    <a:masterClrMapping/>
  </p:clrMapOvr>
  <mc:AlternateContent xmlns:mc="http://schemas.openxmlformats.org/markup-compatibility/2006" xmlns:p14="http://schemas.microsoft.com/office/powerpoint/2010/main">
    <mc:Choice Requires="p14">
      <p:transition spd="slow" p14:dur="2000" advTm="9504"/>
    </mc:Choice>
    <mc:Fallback xmlns="">
      <p:transition spd="slow" advTm="9504"/>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60C8D34-77EA-148E-008F-678B8E980570}"/>
              </a:ext>
            </a:extLst>
          </p:cNvPr>
          <p:cNvSpPr>
            <a:spLocks noGrp="1"/>
          </p:cNvSpPr>
          <p:nvPr>
            <p:ph idx="1"/>
          </p:nvPr>
        </p:nvSpPr>
        <p:spPr>
          <a:xfrm>
            <a:off x="838200" y="685800"/>
            <a:ext cx="10515600" cy="5491163"/>
          </a:xfrm>
        </p:spPr>
        <p:txBody>
          <a:bodyPr>
            <a:normAutofit/>
          </a:bodyPr>
          <a:lstStyle/>
          <a:p>
            <a:r>
              <a:rPr lang="en-US" sz="2000">
                <a:latin typeface="Times New Roman" panose="02020603050405020304" pitchFamily="18" charset="0"/>
                <a:ea typeface="+mn-lt"/>
                <a:cs typeface="Times New Roman" panose="02020603050405020304" pitchFamily="18" charset="0"/>
              </a:rPr>
              <a:t>Since the p-value is below 0.05 for certain variables, we aim to select those specific variables and rerun the model to assess the R2 and adjusted R2 values.</a:t>
            </a:r>
          </a:p>
          <a:p>
            <a:endParaRPr lang="en-US" sz="2000">
              <a:latin typeface="Times New Roman" panose="02020603050405020304" pitchFamily="18" charset="0"/>
              <a:ea typeface="Calibri"/>
              <a:cs typeface="Times New Roman" panose="02020603050405020304" pitchFamily="18" charset="0"/>
            </a:endParaRPr>
          </a:p>
          <a:p>
            <a:endParaRPr lang="en-US" sz="2000">
              <a:latin typeface="Times New Roman" panose="02020603050405020304" pitchFamily="18" charset="0"/>
              <a:ea typeface="Calibri"/>
              <a:cs typeface="Times New Roman" panose="02020603050405020304" pitchFamily="18" charset="0"/>
            </a:endParaRPr>
          </a:p>
          <a:p>
            <a:endParaRPr lang="en-US" sz="2000">
              <a:latin typeface="Times New Roman" panose="02020603050405020304" pitchFamily="18" charset="0"/>
              <a:cs typeface="Times New Roman" panose="02020603050405020304" pitchFamily="18" charset="0"/>
            </a:endParaRPr>
          </a:p>
          <a:p>
            <a:endParaRPr lang="en-US" sz="2000">
              <a:latin typeface="Times New Roman" panose="02020603050405020304" pitchFamily="18" charset="0"/>
              <a:cs typeface="Times New Roman" panose="02020603050405020304" pitchFamily="18" charset="0"/>
            </a:endParaRPr>
          </a:p>
        </p:txBody>
      </p:sp>
      <p:pic>
        <p:nvPicPr>
          <p:cNvPr id="4" name="Picture 3" descr="A screenshot of a computer screen&#10;&#10;Description automatically generated">
            <a:extLst>
              <a:ext uri="{FF2B5EF4-FFF2-40B4-BE49-F238E27FC236}">
                <a16:creationId xmlns:a16="http://schemas.microsoft.com/office/drawing/2014/main" id="{BE4D600C-5849-19A9-89F8-932B16C07471}"/>
              </a:ext>
            </a:extLst>
          </p:cNvPr>
          <p:cNvPicPr>
            <a:picLocks noChangeAspect="1"/>
          </p:cNvPicPr>
          <p:nvPr/>
        </p:nvPicPr>
        <p:blipFill>
          <a:blip r:embed="rId2"/>
          <a:stretch>
            <a:fillRect/>
          </a:stretch>
        </p:blipFill>
        <p:spPr>
          <a:xfrm>
            <a:off x="969818" y="1428750"/>
            <a:ext cx="4710545" cy="4738686"/>
          </a:xfrm>
          <a:prstGeom prst="rect">
            <a:avLst/>
          </a:prstGeom>
          <a:ln>
            <a:solidFill>
              <a:schemeClr val="tx1"/>
            </a:solidFill>
          </a:ln>
        </p:spPr>
      </p:pic>
      <p:pic>
        <p:nvPicPr>
          <p:cNvPr id="5" name="Picture 4" descr="A screenshot of a computer&#10;&#10;Description automatically generated">
            <a:extLst>
              <a:ext uri="{FF2B5EF4-FFF2-40B4-BE49-F238E27FC236}">
                <a16:creationId xmlns:a16="http://schemas.microsoft.com/office/drawing/2014/main" id="{1BD25745-FE9B-2B12-8914-54D78167C20C}"/>
              </a:ext>
            </a:extLst>
          </p:cNvPr>
          <p:cNvPicPr>
            <a:picLocks noChangeAspect="1"/>
          </p:cNvPicPr>
          <p:nvPr/>
        </p:nvPicPr>
        <p:blipFill>
          <a:blip r:embed="rId3"/>
          <a:stretch>
            <a:fillRect/>
          </a:stretch>
        </p:blipFill>
        <p:spPr>
          <a:xfrm>
            <a:off x="5880315" y="1438277"/>
            <a:ext cx="4835310" cy="4738686"/>
          </a:xfrm>
          <a:prstGeom prst="rect">
            <a:avLst/>
          </a:prstGeom>
          <a:ln>
            <a:solidFill>
              <a:schemeClr val="tx1"/>
            </a:solidFill>
          </a:ln>
        </p:spPr>
      </p:pic>
    </p:spTree>
    <p:extLst>
      <p:ext uri="{BB962C8B-B14F-4D97-AF65-F5344CB8AC3E}">
        <p14:creationId xmlns:p14="http://schemas.microsoft.com/office/powerpoint/2010/main" val="1811737365"/>
      </p:ext>
    </p:extLst>
  </p:cSld>
  <p:clrMapOvr>
    <a:masterClrMapping/>
  </p:clrMapOvr>
  <mc:AlternateContent xmlns:mc="http://schemas.openxmlformats.org/markup-compatibility/2006" xmlns:p14="http://schemas.microsoft.com/office/powerpoint/2010/main">
    <mc:Choice Requires="p14">
      <p:transition spd="slow" p14:dur="2000" advTm="13420"/>
    </mc:Choice>
    <mc:Fallback xmlns="">
      <p:transition spd="slow" advTm="13420"/>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A60C5FE-7C09-B5F3-CE00-8CCA3461BFDC}"/>
              </a:ext>
            </a:extLst>
          </p:cNvPr>
          <p:cNvSpPr>
            <a:spLocks noGrp="1"/>
          </p:cNvSpPr>
          <p:nvPr>
            <p:ph idx="1"/>
          </p:nvPr>
        </p:nvSpPr>
        <p:spPr>
          <a:xfrm>
            <a:off x="838200" y="519340"/>
            <a:ext cx="10855036" cy="6338660"/>
          </a:xfrm>
        </p:spPr>
        <p:txBody>
          <a:bodyPr vert="horz" lIns="91440" tIns="45720" rIns="91440" bIns="45720" rtlCol="0" anchor="t">
            <a:normAutofit lnSpcReduction="10000"/>
          </a:bodyPr>
          <a:lstStyle/>
          <a:p>
            <a:r>
              <a:rPr lang="en-US" sz="2000">
                <a:latin typeface="Times New Roman" panose="02020603050405020304" pitchFamily="18" charset="0"/>
                <a:ea typeface="+mn-lt"/>
                <a:cs typeface="Times New Roman" panose="02020603050405020304" pitchFamily="18" charset="0"/>
              </a:rPr>
              <a:t>Variables that demonstrate statistical significance have been chosen, and the model is being re-executed.</a:t>
            </a:r>
          </a:p>
          <a:p>
            <a:endParaRPr lang="en-US" sz="2000">
              <a:latin typeface="Times New Roman" panose="02020603050405020304" pitchFamily="18" charset="0"/>
              <a:ea typeface="+mn-lt"/>
              <a:cs typeface="Times New Roman" panose="02020603050405020304" pitchFamily="18" charset="0"/>
            </a:endParaRPr>
          </a:p>
          <a:p>
            <a:endParaRPr lang="en-US" sz="2000">
              <a:latin typeface="Times New Roman" panose="02020603050405020304" pitchFamily="18" charset="0"/>
              <a:ea typeface="+mn-lt"/>
              <a:cs typeface="Times New Roman" panose="02020603050405020304" pitchFamily="18" charset="0"/>
            </a:endParaRPr>
          </a:p>
          <a:p>
            <a:endParaRPr lang="en-US" sz="2000">
              <a:latin typeface="Times New Roman" panose="02020603050405020304" pitchFamily="18" charset="0"/>
              <a:ea typeface="+mn-lt"/>
              <a:cs typeface="Times New Roman" panose="02020603050405020304" pitchFamily="18" charset="0"/>
            </a:endParaRPr>
          </a:p>
          <a:p>
            <a:endParaRPr lang="en-US" sz="2000">
              <a:latin typeface="Times New Roman" panose="02020603050405020304" pitchFamily="18" charset="0"/>
              <a:ea typeface="+mn-lt"/>
              <a:cs typeface="Times New Roman" panose="02020603050405020304" pitchFamily="18" charset="0"/>
            </a:endParaRPr>
          </a:p>
          <a:p>
            <a:endParaRPr lang="en-US" sz="2000">
              <a:latin typeface="Times New Roman" panose="02020603050405020304" pitchFamily="18" charset="0"/>
              <a:ea typeface="+mn-lt"/>
              <a:cs typeface="Times New Roman" panose="02020603050405020304" pitchFamily="18" charset="0"/>
            </a:endParaRPr>
          </a:p>
          <a:p>
            <a:endParaRPr lang="en-US" sz="2000">
              <a:latin typeface="Times New Roman" panose="02020603050405020304" pitchFamily="18" charset="0"/>
              <a:ea typeface="+mn-lt"/>
              <a:cs typeface="Times New Roman" panose="02020603050405020304" pitchFamily="18" charset="0"/>
            </a:endParaRPr>
          </a:p>
          <a:p>
            <a:endParaRPr lang="en-US" sz="2000">
              <a:latin typeface="Times New Roman" panose="02020603050405020304" pitchFamily="18" charset="0"/>
              <a:ea typeface="+mn-lt"/>
              <a:cs typeface="Times New Roman" panose="02020603050405020304" pitchFamily="18" charset="0"/>
            </a:endParaRPr>
          </a:p>
          <a:p>
            <a:endParaRPr lang="en-US" sz="2000">
              <a:latin typeface="Times New Roman" panose="02020603050405020304" pitchFamily="18" charset="0"/>
              <a:ea typeface="+mn-lt"/>
              <a:cs typeface="Times New Roman" panose="02020603050405020304" pitchFamily="18" charset="0"/>
            </a:endParaRPr>
          </a:p>
          <a:p>
            <a:endParaRPr lang="en-US" sz="2000">
              <a:latin typeface="Times New Roman" panose="02020603050405020304" pitchFamily="18" charset="0"/>
              <a:ea typeface="+mn-lt"/>
              <a:cs typeface="Times New Roman" panose="02020603050405020304" pitchFamily="18" charset="0"/>
            </a:endParaRPr>
          </a:p>
          <a:p>
            <a:endParaRPr lang="en-US" sz="2000">
              <a:latin typeface="Times New Roman" panose="02020603050405020304" pitchFamily="18" charset="0"/>
              <a:ea typeface="+mn-lt"/>
              <a:cs typeface="Times New Roman" panose="02020603050405020304" pitchFamily="18" charset="0"/>
            </a:endParaRPr>
          </a:p>
          <a:p>
            <a:endParaRPr lang="en-US" sz="2000">
              <a:latin typeface="Times New Roman" panose="02020603050405020304" pitchFamily="18" charset="0"/>
              <a:ea typeface="+mn-lt"/>
              <a:cs typeface="Times New Roman" panose="02020603050405020304" pitchFamily="18" charset="0"/>
            </a:endParaRPr>
          </a:p>
          <a:p>
            <a:pPr marL="0" indent="0">
              <a:buNone/>
            </a:pPr>
            <a:endParaRPr lang="en-US" sz="2000">
              <a:latin typeface="Times New Roman" panose="02020603050405020304" pitchFamily="18" charset="0"/>
              <a:ea typeface="+mn-lt"/>
              <a:cs typeface="Times New Roman" panose="02020603050405020304" pitchFamily="18" charset="0"/>
            </a:endParaRPr>
          </a:p>
          <a:p>
            <a:r>
              <a:rPr lang="en-US" sz="2000">
                <a:latin typeface="Times New Roman" panose="02020603050405020304" pitchFamily="18" charset="0"/>
                <a:ea typeface="+mn-lt"/>
                <a:cs typeface="Times New Roman" panose="02020603050405020304" pitchFamily="18" charset="0"/>
              </a:rPr>
              <a:t>With an F-statistic of 2045 and a p-value below 0.005, there is ample evidence to reject the null hypothesis. However, to enhance the strength and confidence in rejecting the null hypothesis, we conducted ANOVA and pairwise t tests to signify the associations among the variable groups.</a:t>
            </a:r>
          </a:p>
          <a:p>
            <a:endParaRPr lang="en-US" sz="2000">
              <a:latin typeface="Times New Roman" panose="02020603050405020304" pitchFamily="18" charset="0"/>
              <a:ea typeface="+mn-lt"/>
              <a:cs typeface="Times New Roman" panose="02020603050405020304" pitchFamily="18" charset="0"/>
            </a:endParaRPr>
          </a:p>
          <a:p>
            <a:endParaRPr lang="en-US" sz="2000">
              <a:latin typeface="Times New Roman" panose="02020603050405020304" pitchFamily="18" charset="0"/>
              <a:ea typeface="+mn-lt"/>
              <a:cs typeface="Times New Roman" panose="02020603050405020304" pitchFamily="18" charset="0"/>
            </a:endParaRPr>
          </a:p>
          <a:p>
            <a:endParaRPr lang="en-US" sz="2000">
              <a:latin typeface="Times New Roman" panose="02020603050405020304" pitchFamily="18" charset="0"/>
              <a:ea typeface="+mn-lt"/>
              <a:cs typeface="Times New Roman" panose="02020603050405020304" pitchFamily="18" charset="0"/>
            </a:endParaRPr>
          </a:p>
          <a:p>
            <a:endParaRPr lang="en-US" sz="2000">
              <a:latin typeface="Times New Roman" panose="02020603050405020304" pitchFamily="18" charset="0"/>
              <a:ea typeface="+mn-lt"/>
              <a:cs typeface="Times New Roman" panose="02020603050405020304" pitchFamily="18" charset="0"/>
            </a:endParaRPr>
          </a:p>
          <a:p>
            <a:endParaRPr lang="en-US" sz="2000">
              <a:latin typeface="Times New Roman" panose="02020603050405020304" pitchFamily="18" charset="0"/>
              <a:ea typeface="+mn-lt"/>
              <a:cs typeface="Times New Roman" panose="02020603050405020304" pitchFamily="18" charset="0"/>
            </a:endParaRPr>
          </a:p>
          <a:p>
            <a:endParaRPr lang="en-US" sz="2000">
              <a:latin typeface="Times New Roman" panose="02020603050405020304" pitchFamily="18" charset="0"/>
              <a:ea typeface="+mn-lt"/>
              <a:cs typeface="Times New Roman" panose="02020603050405020304" pitchFamily="18" charset="0"/>
            </a:endParaRPr>
          </a:p>
          <a:p>
            <a:endParaRPr lang="en-US" sz="2000">
              <a:latin typeface="Times New Roman" panose="02020603050405020304" pitchFamily="18" charset="0"/>
              <a:ea typeface="+mn-lt"/>
              <a:cs typeface="Times New Roman" panose="02020603050405020304" pitchFamily="18" charset="0"/>
            </a:endParaRPr>
          </a:p>
          <a:p>
            <a:endParaRPr lang="en-US" sz="2000">
              <a:latin typeface="Times New Roman" panose="02020603050405020304" pitchFamily="18" charset="0"/>
              <a:ea typeface="+mn-lt"/>
              <a:cs typeface="Times New Roman" panose="02020603050405020304" pitchFamily="18" charset="0"/>
            </a:endParaRPr>
          </a:p>
          <a:p>
            <a:endParaRPr lang="en-US" sz="2000">
              <a:latin typeface="Times New Roman" panose="02020603050405020304" pitchFamily="18" charset="0"/>
              <a:ea typeface="+mn-lt"/>
              <a:cs typeface="Times New Roman" panose="02020603050405020304" pitchFamily="18" charset="0"/>
            </a:endParaRPr>
          </a:p>
          <a:p>
            <a:endParaRPr lang="en-US" sz="2000">
              <a:latin typeface="Times New Roman" panose="02020603050405020304" pitchFamily="18" charset="0"/>
              <a:ea typeface="+mn-lt"/>
              <a:cs typeface="Times New Roman" panose="02020603050405020304" pitchFamily="18" charset="0"/>
            </a:endParaRPr>
          </a:p>
          <a:p>
            <a:endParaRPr lang="en-US" sz="2000">
              <a:latin typeface="Times New Roman" panose="02020603050405020304" pitchFamily="18" charset="0"/>
              <a:ea typeface="+mn-lt"/>
              <a:cs typeface="Times New Roman" panose="02020603050405020304" pitchFamily="18" charset="0"/>
            </a:endParaRPr>
          </a:p>
          <a:p>
            <a:endParaRPr lang="en-US" sz="2000">
              <a:latin typeface="Times New Roman" panose="02020603050405020304" pitchFamily="18" charset="0"/>
              <a:ea typeface="+mn-lt"/>
              <a:cs typeface="Times New Roman" panose="02020603050405020304" pitchFamily="18" charset="0"/>
            </a:endParaRPr>
          </a:p>
          <a:p>
            <a:endParaRPr lang="en-US" sz="2000">
              <a:latin typeface="Times New Roman" panose="02020603050405020304" pitchFamily="18" charset="0"/>
              <a:ea typeface="+mn-lt"/>
              <a:cs typeface="Times New Roman" panose="02020603050405020304" pitchFamily="18" charset="0"/>
            </a:endParaRPr>
          </a:p>
          <a:p>
            <a:endParaRPr lang="en-US" sz="2000">
              <a:latin typeface="Times New Roman" panose="02020603050405020304" pitchFamily="18" charset="0"/>
              <a:ea typeface="+mn-lt"/>
              <a:cs typeface="Times New Roman" panose="02020603050405020304" pitchFamily="18" charset="0"/>
            </a:endParaRPr>
          </a:p>
          <a:p>
            <a:endParaRPr lang="en-US" sz="2000">
              <a:latin typeface="Times New Roman" panose="02020603050405020304" pitchFamily="18" charset="0"/>
              <a:ea typeface="+mn-lt"/>
              <a:cs typeface="Times New Roman" panose="02020603050405020304" pitchFamily="18" charset="0"/>
            </a:endParaRPr>
          </a:p>
          <a:p>
            <a:endParaRPr lang="en-US" sz="2000">
              <a:latin typeface="Times New Roman" panose="02020603050405020304" pitchFamily="18" charset="0"/>
              <a:ea typeface="+mn-lt"/>
              <a:cs typeface="Times New Roman" panose="02020603050405020304" pitchFamily="18" charset="0"/>
            </a:endParaRPr>
          </a:p>
        </p:txBody>
      </p:sp>
      <p:pic>
        <p:nvPicPr>
          <p:cNvPr id="4" name="Picture 3" descr="A screenshot of a computer&#10;&#10;Description automatically generated">
            <a:extLst>
              <a:ext uri="{FF2B5EF4-FFF2-40B4-BE49-F238E27FC236}">
                <a16:creationId xmlns:a16="http://schemas.microsoft.com/office/drawing/2014/main" id="{37914548-29BD-B7C7-E364-7688D2AEC629}"/>
              </a:ext>
            </a:extLst>
          </p:cNvPr>
          <p:cNvPicPr>
            <a:picLocks noChangeAspect="1"/>
          </p:cNvPicPr>
          <p:nvPr/>
        </p:nvPicPr>
        <p:blipFill>
          <a:blip r:embed="rId3"/>
          <a:stretch>
            <a:fillRect/>
          </a:stretch>
        </p:blipFill>
        <p:spPr>
          <a:xfrm>
            <a:off x="2622892" y="893617"/>
            <a:ext cx="5861163" cy="4586514"/>
          </a:xfrm>
          <a:prstGeom prst="rect">
            <a:avLst/>
          </a:prstGeom>
          <a:ln>
            <a:solidFill>
              <a:schemeClr val="tx1"/>
            </a:solidFill>
          </a:ln>
        </p:spPr>
      </p:pic>
    </p:spTree>
    <p:extLst>
      <p:ext uri="{BB962C8B-B14F-4D97-AF65-F5344CB8AC3E}">
        <p14:creationId xmlns:p14="http://schemas.microsoft.com/office/powerpoint/2010/main" val="3352878399"/>
      </p:ext>
    </p:extLst>
  </p:cSld>
  <p:clrMapOvr>
    <a:masterClrMapping/>
  </p:clrMapOvr>
  <mc:AlternateContent xmlns:mc="http://schemas.openxmlformats.org/markup-compatibility/2006" xmlns:p14="http://schemas.microsoft.com/office/powerpoint/2010/main">
    <mc:Choice Requires="p14">
      <p:transition spd="slow" p14:dur="2000" advTm="30736"/>
    </mc:Choice>
    <mc:Fallback xmlns="">
      <p:transition spd="slow" advTm="30736"/>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80468B-5CE3-77E4-FDBB-8A1C6E01CE5D}"/>
              </a:ext>
            </a:extLst>
          </p:cNvPr>
          <p:cNvSpPr>
            <a:spLocks noGrp="1"/>
          </p:cNvSpPr>
          <p:nvPr>
            <p:ph type="title"/>
          </p:nvPr>
        </p:nvSpPr>
        <p:spPr>
          <a:xfrm>
            <a:off x="572493" y="238539"/>
            <a:ext cx="11018520" cy="1434415"/>
          </a:xfrm>
        </p:spPr>
        <p:txBody>
          <a:bodyPr anchor="b">
            <a:normAutofit/>
          </a:bodyPr>
          <a:lstStyle/>
          <a:p>
            <a:r>
              <a:rPr lang="en-US" sz="5400" dirty="0">
                <a:latin typeface="Times New Roman" panose="02020603050405020304" pitchFamily="18" charset="0"/>
                <a:ea typeface="Calibri Light"/>
                <a:cs typeface="Times New Roman" panose="02020603050405020304" pitchFamily="18" charset="0"/>
              </a:rPr>
              <a:t>ANOVA</a:t>
            </a:r>
            <a:endParaRPr lang="en-US" sz="5400" dirty="0">
              <a:latin typeface="Times New Roman" panose="02020603050405020304" pitchFamily="18" charset="0"/>
              <a:cs typeface="Times New Roman" panose="02020603050405020304" pitchFamily="18" charset="0"/>
            </a:endParaRPr>
          </a:p>
        </p:txBody>
      </p:sp>
      <p:sp>
        <p:nvSpPr>
          <p:cNvPr id="11"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4DBBC24-F37E-34A9-B982-2EF831CB2C90}"/>
              </a:ext>
            </a:extLst>
          </p:cNvPr>
          <p:cNvSpPr>
            <a:spLocks noGrp="1"/>
          </p:cNvSpPr>
          <p:nvPr>
            <p:ph idx="1"/>
          </p:nvPr>
        </p:nvSpPr>
        <p:spPr>
          <a:xfrm>
            <a:off x="572492" y="2071316"/>
            <a:ext cx="10836725" cy="4119172"/>
          </a:xfrm>
        </p:spPr>
        <p:txBody>
          <a:bodyPr anchor="t">
            <a:normAutofit/>
          </a:bodyPr>
          <a:lstStyle/>
          <a:p>
            <a:r>
              <a:rPr lang="en-US" sz="2400">
                <a:latin typeface="Times New Roman" panose="02020603050405020304" pitchFamily="18" charset="0"/>
                <a:ea typeface="+mn-lt"/>
                <a:cs typeface="Times New Roman" panose="02020603050405020304" pitchFamily="18" charset="0"/>
              </a:rPr>
              <a:t>With a p-value below 0.05, we can confidently reject the null hypothesis, which posits that there is no significant difference among the variable groups. To delve deeper into the associations and discern specific differences between the groups, we proceeded with pairwise t-tests.</a:t>
            </a:r>
            <a:endParaRPr lang="en-US" sz="2400">
              <a:latin typeface="Times New Roman" panose="02020603050405020304" pitchFamily="18" charset="0"/>
              <a:ea typeface="Calibri"/>
              <a:cs typeface="Times New Roman" panose="02020603050405020304" pitchFamily="18" charset="0"/>
            </a:endParaRPr>
          </a:p>
          <a:p>
            <a:endParaRPr lang="en-US" sz="2200">
              <a:latin typeface="Times New Roman" panose="02020603050405020304" pitchFamily="18" charset="0"/>
              <a:cs typeface="Times New Roman" panose="02020603050405020304" pitchFamily="18" charset="0"/>
            </a:endParaRPr>
          </a:p>
        </p:txBody>
      </p:sp>
      <p:pic>
        <p:nvPicPr>
          <p:cNvPr id="4" name="Picture 3" descr="A screenshot of a computer&#10;&#10;Description automatically generated">
            <a:extLst>
              <a:ext uri="{FF2B5EF4-FFF2-40B4-BE49-F238E27FC236}">
                <a16:creationId xmlns:a16="http://schemas.microsoft.com/office/drawing/2014/main" id="{90887FCA-3F8C-8511-D7EA-48D3C2E92A58}"/>
              </a:ext>
            </a:extLst>
          </p:cNvPr>
          <p:cNvPicPr>
            <a:picLocks noChangeAspect="1"/>
          </p:cNvPicPr>
          <p:nvPr/>
        </p:nvPicPr>
        <p:blipFill>
          <a:blip r:embed="rId2"/>
          <a:stretch>
            <a:fillRect/>
          </a:stretch>
        </p:blipFill>
        <p:spPr>
          <a:xfrm>
            <a:off x="2237307" y="3588401"/>
            <a:ext cx="6096000" cy="2402237"/>
          </a:xfrm>
          <a:prstGeom prst="rect">
            <a:avLst/>
          </a:prstGeom>
          <a:ln>
            <a:solidFill>
              <a:schemeClr val="tx1"/>
            </a:solidFill>
          </a:ln>
        </p:spPr>
      </p:pic>
    </p:spTree>
    <p:extLst>
      <p:ext uri="{BB962C8B-B14F-4D97-AF65-F5344CB8AC3E}">
        <p14:creationId xmlns:p14="http://schemas.microsoft.com/office/powerpoint/2010/main" val="3834183995"/>
      </p:ext>
    </p:extLst>
  </p:cSld>
  <p:clrMapOvr>
    <a:masterClrMapping/>
  </p:clrMapOvr>
  <mc:AlternateContent xmlns:mc="http://schemas.openxmlformats.org/markup-compatibility/2006" xmlns:p14="http://schemas.microsoft.com/office/powerpoint/2010/main">
    <mc:Choice Requires="p14">
      <p:transition spd="slow" p14:dur="2000" advTm="19058"/>
    </mc:Choice>
    <mc:Fallback xmlns="">
      <p:transition spd="slow" advTm="19058"/>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80468B-5CE3-77E4-FDBB-8A1C6E01CE5D}"/>
              </a:ext>
            </a:extLst>
          </p:cNvPr>
          <p:cNvSpPr>
            <a:spLocks noGrp="1"/>
          </p:cNvSpPr>
          <p:nvPr>
            <p:ph type="title"/>
          </p:nvPr>
        </p:nvSpPr>
        <p:spPr>
          <a:xfrm>
            <a:off x="572493" y="238539"/>
            <a:ext cx="11018520" cy="1434415"/>
          </a:xfrm>
        </p:spPr>
        <p:txBody>
          <a:bodyPr anchor="b">
            <a:normAutofit/>
          </a:bodyPr>
          <a:lstStyle/>
          <a:p>
            <a:r>
              <a:rPr lang="en-US" sz="5400">
                <a:latin typeface="Times New Roman" panose="02020603050405020304" pitchFamily="18" charset="0"/>
                <a:ea typeface="Calibri Light"/>
                <a:cs typeface="Times New Roman" panose="02020603050405020304" pitchFamily="18" charset="0"/>
              </a:rPr>
              <a:t>Pairwise t test</a:t>
            </a:r>
            <a:endParaRPr lang="en-US" sz="5400">
              <a:latin typeface="Times New Roman" panose="02020603050405020304" pitchFamily="18" charset="0"/>
              <a:cs typeface="Times New Roman" panose="02020603050405020304" pitchFamily="18" charset="0"/>
            </a:endParaRPr>
          </a:p>
        </p:txBody>
      </p:sp>
      <p:sp>
        <p:nvSpPr>
          <p:cNvPr id="11"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4DBBC24-F37E-34A9-B982-2EF831CB2C90}"/>
              </a:ext>
            </a:extLst>
          </p:cNvPr>
          <p:cNvSpPr>
            <a:spLocks noGrp="1"/>
          </p:cNvSpPr>
          <p:nvPr>
            <p:ph idx="1"/>
          </p:nvPr>
        </p:nvSpPr>
        <p:spPr>
          <a:xfrm>
            <a:off x="436418" y="1911493"/>
            <a:ext cx="11533909" cy="4855067"/>
          </a:xfrm>
        </p:spPr>
        <p:txBody>
          <a:bodyPr anchor="t">
            <a:normAutofit/>
          </a:bodyPr>
          <a:lstStyle/>
          <a:p>
            <a:r>
              <a:rPr lang="en-US" sz="2400">
                <a:latin typeface="Times New Roman" panose="02020603050405020304" pitchFamily="18" charset="0"/>
                <a:ea typeface="+mn-lt"/>
                <a:cs typeface="Times New Roman" panose="02020603050405020304" pitchFamily="18" charset="0"/>
              </a:rPr>
              <a:t>The outcomes from both the ANOVA and pairwise t-tests align with the F-statistic results, providing consistent evidence to confidently reject the null hypothesis. This strengthens our confidence in the observed associations and underscores the robustness of the findings.</a:t>
            </a:r>
          </a:p>
          <a:p>
            <a:endParaRPr lang="en-US" sz="2200">
              <a:latin typeface="Times New Roman" panose="02020603050405020304" pitchFamily="18" charset="0"/>
              <a:cs typeface="Times New Roman" panose="02020603050405020304" pitchFamily="18" charset="0"/>
            </a:endParaRPr>
          </a:p>
        </p:txBody>
      </p:sp>
      <p:pic>
        <p:nvPicPr>
          <p:cNvPr id="4" name="Picture 3" descr="A screenshot of a computer&#10;&#10;Description automatically generated">
            <a:extLst>
              <a:ext uri="{FF2B5EF4-FFF2-40B4-BE49-F238E27FC236}">
                <a16:creationId xmlns:a16="http://schemas.microsoft.com/office/drawing/2014/main" id="{F09FA5DA-6D50-350D-45A8-6B1B424CA5D9}"/>
              </a:ext>
            </a:extLst>
          </p:cNvPr>
          <p:cNvPicPr>
            <a:picLocks noChangeAspect="1"/>
          </p:cNvPicPr>
          <p:nvPr/>
        </p:nvPicPr>
        <p:blipFill>
          <a:blip r:embed="rId2"/>
          <a:stretch>
            <a:fillRect/>
          </a:stretch>
        </p:blipFill>
        <p:spPr>
          <a:xfrm>
            <a:off x="2119644" y="3080667"/>
            <a:ext cx="8167455" cy="3670183"/>
          </a:xfrm>
          <a:prstGeom prst="rect">
            <a:avLst/>
          </a:prstGeom>
        </p:spPr>
      </p:pic>
    </p:spTree>
    <p:extLst>
      <p:ext uri="{BB962C8B-B14F-4D97-AF65-F5344CB8AC3E}">
        <p14:creationId xmlns:p14="http://schemas.microsoft.com/office/powerpoint/2010/main" val="1356420426"/>
      </p:ext>
    </p:extLst>
  </p:cSld>
  <p:clrMapOvr>
    <a:masterClrMapping/>
  </p:clrMapOvr>
  <mc:AlternateContent xmlns:mc="http://schemas.openxmlformats.org/markup-compatibility/2006" xmlns:p14="http://schemas.microsoft.com/office/powerpoint/2010/main">
    <mc:Choice Requires="p14">
      <p:transition spd="slow" p14:dur="2000" advTm="18385"/>
    </mc:Choice>
    <mc:Fallback xmlns="">
      <p:transition spd="slow" advTm="18385"/>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9D19F9D-356A-0D08-646A-8D0087E2F7A4}"/>
              </a:ext>
            </a:extLst>
          </p:cNvPr>
          <p:cNvSpPr>
            <a:spLocks noGrp="1"/>
          </p:cNvSpPr>
          <p:nvPr>
            <p:ph idx="1"/>
          </p:nvPr>
        </p:nvSpPr>
        <p:spPr>
          <a:xfrm>
            <a:off x="838200" y="701121"/>
            <a:ext cx="10515600" cy="5475842"/>
          </a:xfrm>
        </p:spPr>
        <p:txBody>
          <a:bodyPr vert="horz" lIns="91440" tIns="45720" rIns="91440" bIns="45720" rtlCol="0" anchor="t">
            <a:normAutofit/>
          </a:bodyPr>
          <a:lstStyle/>
          <a:p>
            <a:r>
              <a:rPr lang="en-US" sz="1800">
                <a:latin typeface="Times New Roman" panose="02020603050405020304" pitchFamily="18" charset="0"/>
                <a:ea typeface="+mn-lt"/>
                <a:cs typeface="Times New Roman" panose="02020603050405020304" pitchFamily="18" charset="0"/>
              </a:rPr>
              <a:t>The above results indicate that not all categories of the job role variable exhibit an association with the response variable. Since individual categories of a categorical variable cannot be dropped outright, we opted to perform encoding to separate these variables. Subsequently, we reran the model to assess the adjusted R2, providing a more nuanced evaluation of the variable associations.</a:t>
            </a:r>
          </a:p>
          <a:p>
            <a:endParaRPr lang="en-US" sz="1800">
              <a:latin typeface="Times New Roman" panose="02020603050405020304" pitchFamily="18" charset="0"/>
              <a:ea typeface="+mn-lt"/>
              <a:cs typeface="Times New Roman" panose="02020603050405020304" pitchFamily="18" charset="0"/>
            </a:endParaRPr>
          </a:p>
        </p:txBody>
      </p:sp>
      <p:pic>
        <p:nvPicPr>
          <p:cNvPr id="4" name="Picture 3" descr="A screenshot of a computer code&#10;&#10;Description automatically generated">
            <a:extLst>
              <a:ext uri="{FF2B5EF4-FFF2-40B4-BE49-F238E27FC236}">
                <a16:creationId xmlns:a16="http://schemas.microsoft.com/office/drawing/2014/main" id="{AF691294-9C6F-8659-41D6-52F1415BDCB1}"/>
              </a:ext>
            </a:extLst>
          </p:cNvPr>
          <p:cNvPicPr>
            <a:picLocks noChangeAspect="1"/>
          </p:cNvPicPr>
          <p:nvPr/>
        </p:nvPicPr>
        <p:blipFill>
          <a:blip r:embed="rId2"/>
          <a:stretch>
            <a:fillRect/>
          </a:stretch>
        </p:blipFill>
        <p:spPr>
          <a:xfrm>
            <a:off x="1005451" y="1763226"/>
            <a:ext cx="4830932" cy="2638598"/>
          </a:xfrm>
          <a:prstGeom prst="rect">
            <a:avLst/>
          </a:prstGeom>
        </p:spPr>
      </p:pic>
      <p:pic>
        <p:nvPicPr>
          <p:cNvPr id="5" name="Picture 4" descr="A screenshot of a computer&#10;&#10;Description automatically generated">
            <a:extLst>
              <a:ext uri="{FF2B5EF4-FFF2-40B4-BE49-F238E27FC236}">
                <a16:creationId xmlns:a16="http://schemas.microsoft.com/office/drawing/2014/main" id="{328A0ABE-2BCB-9C29-FBE3-2B04EF237118}"/>
              </a:ext>
            </a:extLst>
          </p:cNvPr>
          <p:cNvPicPr>
            <a:picLocks noChangeAspect="1"/>
          </p:cNvPicPr>
          <p:nvPr/>
        </p:nvPicPr>
        <p:blipFill>
          <a:blip r:embed="rId3"/>
          <a:stretch>
            <a:fillRect/>
          </a:stretch>
        </p:blipFill>
        <p:spPr>
          <a:xfrm>
            <a:off x="5874059" y="1713905"/>
            <a:ext cx="6096000" cy="4739646"/>
          </a:xfrm>
          <a:prstGeom prst="rect">
            <a:avLst/>
          </a:prstGeom>
        </p:spPr>
      </p:pic>
      <p:sp>
        <p:nvSpPr>
          <p:cNvPr id="2" name="TextBox 1">
            <a:extLst>
              <a:ext uri="{FF2B5EF4-FFF2-40B4-BE49-F238E27FC236}">
                <a16:creationId xmlns:a16="http://schemas.microsoft.com/office/drawing/2014/main" id="{486F6946-4832-9CF5-5CCC-5D7E85F1C6D8}"/>
              </a:ext>
            </a:extLst>
          </p:cNvPr>
          <p:cNvSpPr txBox="1"/>
          <p:nvPr/>
        </p:nvSpPr>
        <p:spPr>
          <a:xfrm>
            <a:off x="761193" y="4769555"/>
            <a:ext cx="4996139"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latin typeface="Times New Roman" panose="02020603050405020304" pitchFamily="18" charset="0"/>
                <a:cs typeface="Calibri"/>
              </a:rPr>
              <a:t>Equation: </a:t>
            </a:r>
            <a:br>
              <a:rPr lang="en-US" sz="1200" dirty="0">
                <a:latin typeface="Times New Roman" panose="02020603050405020304" pitchFamily="18" charset="0"/>
                <a:cs typeface="Calibri"/>
              </a:rPr>
            </a:br>
            <a:r>
              <a:rPr lang="en-US" sz="1200" dirty="0">
                <a:latin typeface="Times New Roman" panose="02020603050405020304" pitchFamily="18" charset="0"/>
                <a:cs typeface="Calibri"/>
              </a:rPr>
              <a:t>Monthly income = 7.802 + 0.431 (Job Level) - 0.227 (</a:t>
            </a:r>
            <a:r>
              <a:rPr lang="en-US" sz="1200" dirty="0" err="1">
                <a:latin typeface="Times New Roman" panose="02020603050405020304" pitchFamily="18" charset="0"/>
                <a:ea typeface="+mn-lt"/>
                <a:cs typeface="+mn-lt"/>
              </a:rPr>
              <a:t>JobRoleHumanResources</a:t>
            </a:r>
            <a:r>
              <a:rPr lang="en-US" sz="1200" dirty="0">
                <a:latin typeface="Times New Roman" panose="02020603050405020304" pitchFamily="18" charset="0"/>
                <a:ea typeface="+mn-lt"/>
                <a:cs typeface="+mn-lt"/>
              </a:rPr>
              <a:t>) -0.313(</a:t>
            </a:r>
            <a:r>
              <a:rPr lang="en-US" sz="1200" dirty="0" err="1">
                <a:latin typeface="Times New Roman" panose="02020603050405020304" pitchFamily="18" charset="0"/>
                <a:ea typeface="+mn-lt"/>
                <a:cs typeface="+mn-lt"/>
              </a:rPr>
              <a:t>JobRoleLaboratoryTechnician</a:t>
            </a:r>
            <a:r>
              <a:rPr lang="en-US" sz="1200" dirty="0">
                <a:latin typeface="Times New Roman" panose="02020603050405020304" pitchFamily="18" charset="0"/>
                <a:ea typeface="+mn-lt"/>
                <a:cs typeface="+mn-lt"/>
              </a:rPr>
              <a:t>)- 0.298(</a:t>
            </a:r>
            <a:r>
              <a:rPr lang="en-US" sz="1200" dirty="0" err="1">
                <a:latin typeface="Times New Roman" panose="02020603050405020304" pitchFamily="18" charset="0"/>
                <a:ea typeface="+mn-lt"/>
                <a:cs typeface="+mn-lt"/>
              </a:rPr>
              <a:t>JobRoleResearchScientist</a:t>
            </a:r>
            <a:r>
              <a:rPr lang="en-US" sz="1200" dirty="0">
                <a:latin typeface="Times New Roman" panose="02020603050405020304" pitchFamily="18" charset="0"/>
                <a:ea typeface="+mn-lt"/>
                <a:cs typeface="+mn-lt"/>
              </a:rPr>
              <a:t>) -0.445 (</a:t>
            </a:r>
            <a:r>
              <a:rPr lang="en-US" sz="1200" dirty="0" err="1">
                <a:latin typeface="Times New Roman" panose="02020603050405020304" pitchFamily="18" charset="0"/>
                <a:ea typeface="+mn-lt"/>
                <a:cs typeface="+mn-lt"/>
              </a:rPr>
              <a:t>JobRoleSalesRepresentative</a:t>
            </a:r>
            <a:r>
              <a:rPr lang="en-US" sz="1200" dirty="0">
                <a:latin typeface="Times New Roman" panose="02020603050405020304" pitchFamily="18" charset="0"/>
                <a:ea typeface="+mn-lt"/>
                <a:cs typeface="+mn-lt"/>
              </a:rPr>
              <a:t>).</a:t>
            </a:r>
            <a:endParaRPr lang="en-US" sz="1200" dirty="0">
              <a:latin typeface="Times New Roman" panose="02020603050405020304" pitchFamily="18" charset="0"/>
            </a:endParaRPr>
          </a:p>
        </p:txBody>
      </p:sp>
    </p:spTree>
    <p:extLst>
      <p:ext uri="{BB962C8B-B14F-4D97-AF65-F5344CB8AC3E}">
        <p14:creationId xmlns:p14="http://schemas.microsoft.com/office/powerpoint/2010/main" val="3915662017"/>
      </p:ext>
    </p:extLst>
  </p:cSld>
  <p:clrMapOvr>
    <a:masterClrMapping/>
  </p:clrMapOvr>
  <mc:AlternateContent xmlns:mc="http://schemas.openxmlformats.org/markup-compatibility/2006" xmlns:p14="http://schemas.microsoft.com/office/powerpoint/2010/main">
    <mc:Choice Requires="p14">
      <p:transition spd="slow" p14:dur="2000" advTm="29681"/>
    </mc:Choice>
    <mc:Fallback xmlns="">
      <p:transition spd="slow" advTm="29681"/>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EAD717F-AEDC-9FBF-5C52-0CF30FB0B642}"/>
              </a:ext>
            </a:extLst>
          </p:cNvPr>
          <p:cNvSpPr>
            <a:spLocks noGrp="1"/>
          </p:cNvSpPr>
          <p:nvPr>
            <p:ph idx="1"/>
          </p:nvPr>
        </p:nvSpPr>
        <p:spPr>
          <a:xfrm>
            <a:off x="838199" y="332510"/>
            <a:ext cx="11132127" cy="5844454"/>
          </a:xfrm>
        </p:spPr>
        <p:txBody>
          <a:bodyPr vert="horz" lIns="91440" tIns="45720" rIns="91440" bIns="45720" rtlCol="0" anchor="t">
            <a:normAutofit/>
          </a:bodyPr>
          <a:lstStyle/>
          <a:p>
            <a:pPr algn="just"/>
            <a:r>
              <a:rPr lang="en-US" sz="1800">
                <a:latin typeface="Times New Roman" panose="02020603050405020304" pitchFamily="18" charset="0"/>
                <a:ea typeface="+mn-lt"/>
                <a:cs typeface="Times New Roman" panose="02020603050405020304" pitchFamily="18" charset="0"/>
              </a:rPr>
              <a:t>We obtained a conclusive adjusted R2 value of 0.8596, signifying a robust model fit. The variables demonstrating significant associations with the response variable, monthly income, were identified. </a:t>
            </a:r>
            <a:endParaRPr lang="en-US" sz="3200">
              <a:latin typeface="Times New Roman" panose="02020603050405020304" pitchFamily="18" charset="0"/>
              <a:cs typeface="Times New Roman" panose="02020603050405020304" pitchFamily="18" charset="0"/>
            </a:endParaRPr>
          </a:p>
          <a:p>
            <a:pPr algn="just"/>
            <a:r>
              <a:rPr lang="en-US" sz="1800">
                <a:latin typeface="Times New Roman" panose="02020603050405020304" pitchFamily="18" charset="0"/>
                <a:ea typeface="+mn-lt"/>
                <a:cs typeface="Times New Roman" panose="02020603050405020304" pitchFamily="18" charset="0"/>
              </a:rPr>
              <a:t>To further explore adjusted R2 changes, we conducted interactions with the predictors, examining their effects on the response variable. This additional step allowed us to gauge how the interplay between predictors influences the overall model performance and its explanatory power.</a:t>
            </a:r>
          </a:p>
          <a:p>
            <a:pPr algn="just"/>
            <a:endParaRPr lang="en-US" sz="1800">
              <a:latin typeface="Times New Roman" panose="02020603050405020304" pitchFamily="18" charset="0"/>
              <a:ea typeface="Calibri"/>
              <a:cs typeface="Times New Roman" panose="02020603050405020304" pitchFamily="18" charset="0"/>
            </a:endParaRPr>
          </a:p>
          <a:p>
            <a:pPr algn="just"/>
            <a:endParaRPr lang="en-US" sz="1800">
              <a:latin typeface="Times New Roman" panose="02020603050405020304" pitchFamily="18" charset="0"/>
              <a:ea typeface="Calibri"/>
              <a:cs typeface="Times New Roman" panose="02020603050405020304" pitchFamily="18" charset="0"/>
            </a:endParaRPr>
          </a:p>
        </p:txBody>
      </p:sp>
      <p:pic>
        <p:nvPicPr>
          <p:cNvPr id="2" name="Picture 1" descr="A screenshot of a computer&#10;&#10;Description automatically generated">
            <a:extLst>
              <a:ext uri="{FF2B5EF4-FFF2-40B4-BE49-F238E27FC236}">
                <a16:creationId xmlns:a16="http://schemas.microsoft.com/office/drawing/2014/main" id="{6ADD63B5-F934-C5BD-DF71-684D77DC21BC}"/>
              </a:ext>
            </a:extLst>
          </p:cNvPr>
          <p:cNvPicPr>
            <a:picLocks noChangeAspect="1"/>
          </p:cNvPicPr>
          <p:nvPr/>
        </p:nvPicPr>
        <p:blipFill>
          <a:blip r:embed="rId2"/>
          <a:stretch>
            <a:fillRect/>
          </a:stretch>
        </p:blipFill>
        <p:spPr>
          <a:xfrm>
            <a:off x="3157823" y="1765831"/>
            <a:ext cx="5876353" cy="4411133"/>
          </a:xfrm>
          <a:prstGeom prst="rect">
            <a:avLst/>
          </a:prstGeom>
          <a:ln>
            <a:solidFill>
              <a:schemeClr val="tx1"/>
            </a:solidFill>
          </a:ln>
        </p:spPr>
      </p:pic>
    </p:spTree>
    <p:extLst>
      <p:ext uri="{BB962C8B-B14F-4D97-AF65-F5344CB8AC3E}">
        <p14:creationId xmlns:p14="http://schemas.microsoft.com/office/powerpoint/2010/main" val="1671737895"/>
      </p:ext>
    </p:extLst>
  </p:cSld>
  <p:clrMapOvr>
    <a:masterClrMapping/>
  </p:clrMapOvr>
  <mc:AlternateContent xmlns:mc="http://schemas.openxmlformats.org/markup-compatibility/2006" xmlns:p14="http://schemas.microsoft.com/office/powerpoint/2010/main">
    <mc:Choice Requires="p14">
      <p:transition spd="slow" p14:dur="2000" advTm="18486"/>
    </mc:Choice>
    <mc:Fallback xmlns="">
      <p:transition spd="slow" advTm="18486"/>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F77FBCC-FA7E-F6BC-9AC7-36C67679C387}"/>
              </a:ext>
            </a:extLst>
          </p:cNvPr>
          <p:cNvSpPr>
            <a:spLocks noGrp="1"/>
          </p:cNvSpPr>
          <p:nvPr>
            <p:ph idx="1"/>
          </p:nvPr>
        </p:nvSpPr>
        <p:spPr>
          <a:xfrm>
            <a:off x="838200" y="569737"/>
            <a:ext cx="10515600" cy="5607226"/>
          </a:xfrm>
        </p:spPr>
        <p:txBody>
          <a:bodyPr vert="horz" lIns="91440" tIns="45720" rIns="91440" bIns="45720" rtlCol="0" anchor="t">
            <a:normAutofit/>
          </a:bodyPr>
          <a:lstStyle/>
          <a:p>
            <a:r>
              <a:rPr lang="en-US" sz="2000">
                <a:latin typeface="Times New Roman" panose="02020603050405020304" pitchFamily="18" charset="0"/>
                <a:ea typeface="+mn-lt"/>
                <a:cs typeface="Times New Roman" panose="02020603050405020304" pitchFamily="18" charset="0"/>
              </a:rPr>
              <a:t>Despite the increase in the adjusted R2 value, it became apparent that numerous additional variables lacking statistical significance were contributing to the overall R2 value. Consequently, we concluded that the introduced interactions had a limited impact on the R2 value, indicating that the associated variables did not significantly enhance the explanatory power of the model.</a:t>
            </a:r>
          </a:p>
          <a:p>
            <a:r>
              <a:rPr lang="en-US" sz="2000">
                <a:latin typeface="Times New Roman" panose="02020603050405020304" pitchFamily="18" charset="0"/>
                <a:ea typeface="+mn-lt"/>
                <a:cs typeface="Times New Roman" panose="02020603050405020304" pitchFamily="18" charset="0"/>
              </a:rPr>
              <a:t>We examined the assumptions of multiple linear regression, focusing on the normality of residuals and  constant variability of residuals.</a:t>
            </a:r>
          </a:p>
          <a:p>
            <a:r>
              <a:rPr lang="en-US" sz="2000">
                <a:latin typeface="Times New Roman" panose="02020603050405020304" pitchFamily="18" charset="0"/>
                <a:ea typeface="+mn-lt"/>
                <a:cs typeface="Times New Roman" panose="02020603050405020304" pitchFamily="18" charset="0"/>
              </a:rPr>
              <a:t>Normality of the residuals:</a:t>
            </a:r>
          </a:p>
          <a:p>
            <a:endParaRPr lang="en-US" sz="2000">
              <a:latin typeface="Times New Roman" panose="02020603050405020304" pitchFamily="18" charset="0"/>
              <a:ea typeface="+mn-lt"/>
              <a:cs typeface="Times New Roman" panose="02020603050405020304" pitchFamily="18" charset="0"/>
            </a:endParaRPr>
          </a:p>
        </p:txBody>
      </p:sp>
      <p:pic>
        <p:nvPicPr>
          <p:cNvPr id="4" name="Picture 3" descr="A screenshot of a computer&#10;&#10;Description automatically generated">
            <a:extLst>
              <a:ext uri="{FF2B5EF4-FFF2-40B4-BE49-F238E27FC236}">
                <a16:creationId xmlns:a16="http://schemas.microsoft.com/office/drawing/2014/main" id="{1159F3F6-B894-7BB5-535C-147C18C07069}"/>
              </a:ext>
            </a:extLst>
          </p:cNvPr>
          <p:cNvPicPr>
            <a:picLocks noChangeAspect="1"/>
          </p:cNvPicPr>
          <p:nvPr/>
        </p:nvPicPr>
        <p:blipFill>
          <a:blip r:embed="rId2"/>
          <a:stretch>
            <a:fillRect/>
          </a:stretch>
        </p:blipFill>
        <p:spPr>
          <a:xfrm>
            <a:off x="1124454" y="2814311"/>
            <a:ext cx="9948332" cy="3085593"/>
          </a:xfrm>
          <a:prstGeom prst="rect">
            <a:avLst/>
          </a:prstGeom>
          <a:ln>
            <a:solidFill>
              <a:schemeClr val="tx1"/>
            </a:solidFill>
          </a:ln>
        </p:spPr>
      </p:pic>
    </p:spTree>
    <p:extLst>
      <p:ext uri="{BB962C8B-B14F-4D97-AF65-F5344CB8AC3E}">
        <p14:creationId xmlns:p14="http://schemas.microsoft.com/office/powerpoint/2010/main" val="1233220266"/>
      </p:ext>
    </p:extLst>
  </p:cSld>
  <p:clrMapOvr>
    <a:masterClrMapping/>
  </p:clrMapOvr>
  <mc:AlternateContent xmlns:mc="http://schemas.openxmlformats.org/markup-compatibility/2006" xmlns:p14="http://schemas.microsoft.com/office/powerpoint/2010/main">
    <mc:Choice Requires="p14">
      <p:transition spd="slow" p14:dur="2000" advTm="22278"/>
    </mc:Choice>
    <mc:Fallback xmlns="">
      <p:transition spd="slow" advTm="22278"/>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80468B-5CE3-77E4-FDBB-8A1C6E01CE5D}"/>
              </a:ext>
            </a:extLst>
          </p:cNvPr>
          <p:cNvSpPr>
            <a:spLocks noGrp="1"/>
          </p:cNvSpPr>
          <p:nvPr>
            <p:ph type="title"/>
          </p:nvPr>
        </p:nvSpPr>
        <p:spPr>
          <a:xfrm>
            <a:off x="572493" y="238539"/>
            <a:ext cx="11018520" cy="1434415"/>
          </a:xfrm>
        </p:spPr>
        <p:txBody>
          <a:bodyPr anchor="b">
            <a:normAutofit/>
          </a:bodyPr>
          <a:lstStyle/>
          <a:p>
            <a:r>
              <a:rPr lang="en-US" sz="5400">
                <a:latin typeface="Times New Roman" panose="02020603050405020304" pitchFamily="18" charset="0"/>
                <a:cs typeface="Times New Roman" panose="02020603050405020304" pitchFamily="18" charset="0"/>
              </a:rPr>
              <a:t>RQ &amp; Hypothesis</a:t>
            </a:r>
          </a:p>
        </p:txBody>
      </p:sp>
      <p:sp>
        <p:nvSpPr>
          <p:cNvPr id="11"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4DBBC24-F37E-34A9-B982-2EF831CB2C90}"/>
              </a:ext>
            </a:extLst>
          </p:cNvPr>
          <p:cNvSpPr>
            <a:spLocks noGrp="1"/>
          </p:cNvSpPr>
          <p:nvPr>
            <p:ph idx="1"/>
          </p:nvPr>
        </p:nvSpPr>
        <p:spPr>
          <a:xfrm>
            <a:off x="263235" y="1911493"/>
            <a:ext cx="11707091" cy="4818491"/>
          </a:xfrm>
        </p:spPr>
        <p:txBody>
          <a:bodyPr anchor="t">
            <a:normAutofit fontScale="85000" lnSpcReduction="10000"/>
          </a:bodyPr>
          <a:lstStyle/>
          <a:p>
            <a:pPr algn="just"/>
            <a:r>
              <a:rPr lang="en-US" b="1">
                <a:latin typeface="Times New Roman" panose="02020603050405020304" pitchFamily="18" charset="0"/>
                <a:cs typeface="Times New Roman" panose="02020603050405020304" pitchFamily="18" charset="0"/>
              </a:rPr>
              <a:t>Multiple linear regression</a:t>
            </a:r>
          </a:p>
          <a:p>
            <a:pPr marL="0" indent="0" algn="just">
              <a:buNone/>
            </a:pPr>
            <a:r>
              <a:rPr lang="en-US" sz="2400" b="1">
                <a:latin typeface="Times New Roman" panose="02020603050405020304" pitchFamily="18" charset="0"/>
                <a:cs typeface="Times New Roman" panose="02020603050405020304" pitchFamily="18" charset="0"/>
              </a:rPr>
              <a:t> </a:t>
            </a:r>
            <a:r>
              <a:rPr lang="en-US" sz="2400">
                <a:latin typeface="Times New Roman" panose="02020603050405020304" pitchFamily="18" charset="0"/>
                <a:cs typeface="Times New Roman" panose="02020603050405020304" pitchFamily="18" charset="0"/>
              </a:rPr>
              <a:t>What factors significantly determine employee salaries in the company, and how well can we predict salaries using variables like years of experience, education level, job level, and department?</a:t>
            </a:r>
          </a:p>
          <a:p>
            <a:pPr algn="just"/>
            <a:r>
              <a:rPr lang="en-US" sz="2400" b="1">
                <a:latin typeface="Times New Roman" panose="02020603050405020304" pitchFamily="18" charset="0"/>
                <a:ea typeface="+mn-lt"/>
                <a:cs typeface="Times New Roman" panose="02020603050405020304" pitchFamily="18" charset="0"/>
              </a:rPr>
              <a:t>Null Hypothesis (H0): </a:t>
            </a:r>
            <a:r>
              <a:rPr lang="en-US" sz="2400">
                <a:latin typeface="Times New Roman" panose="02020603050405020304" pitchFamily="18" charset="0"/>
                <a:cs typeface="Times New Roman" panose="02020603050405020304" pitchFamily="18" charset="0"/>
              </a:rPr>
              <a:t>There is no significant relationship between employee salaries and variables such as years of experience, education level, job level, and department.</a:t>
            </a:r>
          </a:p>
          <a:p>
            <a:pPr algn="just"/>
            <a:r>
              <a:rPr lang="en-US" sz="2400" b="1">
                <a:latin typeface="Times New Roman" panose="02020603050405020304" pitchFamily="18" charset="0"/>
                <a:cs typeface="Times New Roman" panose="02020603050405020304" pitchFamily="18" charset="0"/>
              </a:rPr>
              <a:t>Alternative Hypothesis (H1): </a:t>
            </a:r>
            <a:r>
              <a:rPr lang="en-US" sz="2400">
                <a:latin typeface="Times New Roman" panose="02020603050405020304" pitchFamily="18" charset="0"/>
                <a:cs typeface="Times New Roman" panose="02020603050405020304" pitchFamily="18" charset="0"/>
              </a:rPr>
              <a:t>There is a significant relationship between employee salaries and variables such as years of experience, education level, job level, and department, allowing us to predict salaries effectively.</a:t>
            </a:r>
          </a:p>
          <a:p>
            <a:pPr algn="just"/>
            <a:r>
              <a:rPr lang="en-US" b="1">
                <a:latin typeface="Times New Roman" panose="02020603050405020304" pitchFamily="18" charset="0"/>
                <a:cs typeface="Times New Roman" panose="02020603050405020304" pitchFamily="18" charset="0"/>
              </a:rPr>
              <a:t>Logistic Regression</a:t>
            </a:r>
          </a:p>
          <a:p>
            <a:pPr marL="0" indent="0" algn="just">
              <a:buNone/>
            </a:pPr>
            <a:r>
              <a:rPr lang="en-US" sz="2400" b="1">
                <a:latin typeface="Times New Roman" panose="02020603050405020304" pitchFamily="18" charset="0"/>
                <a:cs typeface="Times New Roman" panose="02020603050405020304" pitchFamily="18" charset="0"/>
              </a:rPr>
              <a:t> </a:t>
            </a:r>
            <a:r>
              <a:rPr lang="en-US" sz="2400">
                <a:latin typeface="Times New Roman" panose="02020603050405020304" pitchFamily="18" charset="0"/>
                <a:cs typeface="Times New Roman" panose="02020603050405020304" pitchFamily="18" charset="0"/>
              </a:rPr>
              <a:t>How do demographic and job-related factors (age, gender, job level, department, job satisfaction) collectively impact employee attrition, and can we build an accurate predictive model for it?</a:t>
            </a:r>
          </a:p>
          <a:p>
            <a:pPr algn="just"/>
            <a:r>
              <a:rPr lang="en-US" sz="2400" b="1">
                <a:latin typeface="Times New Roman" panose="02020603050405020304" pitchFamily="18" charset="0"/>
                <a:cs typeface="Times New Roman" panose="02020603050405020304" pitchFamily="18" charset="0"/>
              </a:rPr>
              <a:t>Null Hypothesis (H0):</a:t>
            </a:r>
            <a:r>
              <a:rPr lang="en-US" sz="2400">
                <a:latin typeface="Times New Roman" panose="02020603050405020304" pitchFamily="18" charset="0"/>
                <a:cs typeface="Times New Roman" panose="02020603050405020304" pitchFamily="18" charset="0"/>
              </a:rPr>
              <a:t> There is no significant relationship between demographics, job-related factors (age, gender, job level, department, job satisfaction) and employee attrition within the company.</a:t>
            </a:r>
          </a:p>
          <a:p>
            <a:pPr algn="just"/>
            <a:r>
              <a:rPr lang="en-US" sz="2400" b="1">
                <a:latin typeface="Times New Roman" panose="02020603050405020304" pitchFamily="18" charset="0"/>
                <a:cs typeface="Times New Roman" panose="02020603050405020304" pitchFamily="18" charset="0"/>
              </a:rPr>
              <a:t>Alternative Hypothesis (H1): </a:t>
            </a:r>
            <a:r>
              <a:rPr lang="en-US" sz="2400">
                <a:latin typeface="Times New Roman" panose="02020603050405020304" pitchFamily="18" charset="0"/>
                <a:cs typeface="Times New Roman" panose="02020603050405020304" pitchFamily="18" charset="0"/>
              </a:rPr>
              <a:t>There is a significant relationship between demographics, job-related factors (age, gender, job level, department, job satisfaction) and employee attrition within the company.</a:t>
            </a:r>
          </a:p>
          <a:p>
            <a:pPr algn="just"/>
            <a:endParaRPr lang="en-US" sz="220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66981925"/>
      </p:ext>
    </p:extLst>
  </p:cSld>
  <p:clrMapOvr>
    <a:masterClrMapping/>
  </p:clrMapOvr>
  <mc:AlternateContent xmlns:mc="http://schemas.openxmlformats.org/markup-compatibility/2006" xmlns:p14="http://schemas.microsoft.com/office/powerpoint/2010/main">
    <mc:Choice Requires="p14">
      <p:transition spd="slow" p14:dur="2000" advTm="61238"/>
    </mc:Choice>
    <mc:Fallback xmlns="">
      <p:transition spd="slow" advTm="61238"/>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8991C00-7CA3-B49B-F442-65E8B0497CCC}"/>
              </a:ext>
            </a:extLst>
          </p:cNvPr>
          <p:cNvSpPr>
            <a:spLocks noGrp="1"/>
          </p:cNvSpPr>
          <p:nvPr>
            <p:ph idx="1"/>
          </p:nvPr>
        </p:nvSpPr>
        <p:spPr>
          <a:xfrm>
            <a:off x="838200" y="823737"/>
            <a:ext cx="10515600" cy="5353226"/>
          </a:xfrm>
        </p:spPr>
        <p:txBody>
          <a:bodyPr vert="horz" lIns="91440" tIns="45720" rIns="91440" bIns="45720" rtlCol="0" anchor="t">
            <a:normAutofit/>
          </a:bodyPr>
          <a:lstStyle/>
          <a:p>
            <a:pPr algn="just"/>
            <a:r>
              <a:rPr lang="en-US" sz="2400">
                <a:latin typeface="Times New Roman" panose="02020603050405020304" pitchFamily="18" charset="0"/>
                <a:ea typeface="+mn-lt"/>
                <a:cs typeface="Times New Roman" panose="02020603050405020304" pitchFamily="18" charset="0"/>
              </a:rPr>
              <a:t>Both indicate that the residuals adhere to the normal density pattern within the central range, but the fit is less optimal in the tails, characterized by a notable presence of large positive and negative values among the residuals.</a:t>
            </a:r>
            <a:endParaRPr lang="en-US" sz="2400">
              <a:latin typeface="Times New Roman" panose="02020603050405020304" pitchFamily="18" charset="0"/>
              <a:cs typeface="Times New Roman" panose="02020603050405020304" pitchFamily="18" charset="0"/>
            </a:endParaRPr>
          </a:p>
        </p:txBody>
      </p:sp>
      <p:pic>
        <p:nvPicPr>
          <p:cNvPr id="4" name="Picture 3" descr="A graph with a line drawn on it&#10;&#10;Description automatically generated">
            <a:extLst>
              <a:ext uri="{FF2B5EF4-FFF2-40B4-BE49-F238E27FC236}">
                <a16:creationId xmlns:a16="http://schemas.microsoft.com/office/drawing/2014/main" id="{E47FC6AA-7CA6-9073-A077-A4DD1A44393E}"/>
              </a:ext>
            </a:extLst>
          </p:cNvPr>
          <p:cNvPicPr>
            <a:picLocks noChangeAspect="1"/>
          </p:cNvPicPr>
          <p:nvPr/>
        </p:nvPicPr>
        <p:blipFill>
          <a:blip r:embed="rId2"/>
          <a:stretch>
            <a:fillRect/>
          </a:stretch>
        </p:blipFill>
        <p:spPr>
          <a:xfrm>
            <a:off x="759179" y="2208950"/>
            <a:ext cx="5627766" cy="3659298"/>
          </a:xfrm>
          <a:prstGeom prst="rect">
            <a:avLst/>
          </a:prstGeom>
          <a:ln>
            <a:solidFill>
              <a:schemeClr val="tx1"/>
            </a:solidFill>
          </a:ln>
        </p:spPr>
      </p:pic>
      <p:pic>
        <p:nvPicPr>
          <p:cNvPr id="5" name="Picture 4" descr="A diagram of a normal distribution&#10;&#10;Description automatically generated">
            <a:extLst>
              <a:ext uri="{FF2B5EF4-FFF2-40B4-BE49-F238E27FC236}">
                <a16:creationId xmlns:a16="http://schemas.microsoft.com/office/drawing/2014/main" id="{4594DE7D-7369-0A97-33FD-938C4F49006D}"/>
              </a:ext>
            </a:extLst>
          </p:cNvPr>
          <p:cNvPicPr>
            <a:picLocks noChangeAspect="1"/>
          </p:cNvPicPr>
          <p:nvPr/>
        </p:nvPicPr>
        <p:blipFill>
          <a:blip r:embed="rId3"/>
          <a:stretch>
            <a:fillRect/>
          </a:stretch>
        </p:blipFill>
        <p:spPr>
          <a:xfrm>
            <a:off x="6871856" y="2313709"/>
            <a:ext cx="4481944" cy="3554539"/>
          </a:xfrm>
          <a:prstGeom prst="rect">
            <a:avLst/>
          </a:prstGeom>
          <a:ln>
            <a:solidFill>
              <a:schemeClr val="tx1"/>
            </a:solidFill>
          </a:ln>
        </p:spPr>
      </p:pic>
    </p:spTree>
    <p:extLst>
      <p:ext uri="{BB962C8B-B14F-4D97-AF65-F5344CB8AC3E}">
        <p14:creationId xmlns:p14="http://schemas.microsoft.com/office/powerpoint/2010/main" val="527092007"/>
      </p:ext>
    </p:extLst>
  </p:cSld>
  <p:clrMapOvr>
    <a:masterClrMapping/>
  </p:clrMapOvr>
  <mc:AlternateContent xmlns:mc="http://schemas.openxmlformats.org/markup-compatibility/2006" xmlns:p14="http://schemas.microsoft.com/office/powerpoint/2010/main">
    <mc:Choice Requires="p14">
      <p:transition spd="slow" p14:dur="2000" advTm="17881"/>
    </mc:Choice>
    <mc:Fallback xmlns="">
      <p:transition spd="slow" advTm="17881"/>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D90EF23-DFB8-28D9-5761-8A2D13C912F3}"/>
              </a:ext>
            </a:extLst>
          </p:cNvPr>
          <p:cNvSpPr>
            <a:spLocks noGrp="1"/>
          </p:cNvSpPr>
          <p:nvPr>
            <p:ph idx="1"/>
          </p:nvPr>
        </p:nvSpPr>
        <p:spPr>
          <a:xfrm>
            <a:off x="838200" y="837848"/>
            <a:ext cx="10515600" cy="5339115"/>
          </a:xfrm>
        </p:spPr>
        <p:txBody>
          <a:bodyPr vert="horz" lIns="91440" tIns="45720" rIns="91440" bIns="45720" rtlCol="0" anchor="t">
            <a:normAutofit/>
          </a:bodyPr>
          <a:lstStyle/>
          <a:p>
            <a:r>
              <a:rPr lang="en-US" sz="2400">
                <a:latin typeface="Times New Roman" panose="02020603050405020304" pitchFamily="18" charset="0"/>
                <a:ea typeface="+mn-lt"/>
                <a:cs typeface="Times New Roman" panose="02020603050405020304" pitchFamily="18" charset="0"/>
              </a:rPr>
              <a:t>Constant variability is observed to be lower for higher values, suggesting that the model is not well-suited for accurately predicting the values.</a:t>
            </a:r>
          </a:p>
        </p:txBody>
      </p:sp>
      <p:pic>
        <p:nvPicPr>
          <p:cNvPr id="4" name="Picture 3" descr="A screen shot of a graph&#10;&#10;Description automatically generated">
            <a:extLst>
              <a:ext uri="{FF2B5EF4-FFF2-40B4-BE49-F238E27FC236}">
                <a16:creationId xmlns:a16="http://schemas.microsoft.com/office/drawing/2014/main" id="{5AA8A68D-E1C1-B11F-0D9B-27853C07458A}"/>
              </a:ext>
            </a:extLst>
          </p:cNvPr>
          <p:cNvPicPr>
            <a:picLocks noChangeAspect="1"/>
          </p:cNvPicPr>
          <p:nvPr/>
        </p:nvPicPr>
        <p:blipFill>
          <a:blip r:embed="rId2"/>
          <a:stretch>
            <a:fillRect/>
          </a:stretch>
        </p:blipFill>
        <p:spPr>
          <a:xfrm>
            <a:off x="1882845" y="1905352"/>
            <a:ext cx="6772745" cy="4114800"/>
          </a:xfrm>
          <a:prstGeom prst="rect">
            <a:avLst/>
          </a:prstGeom>
          <a:ln>
            <a:solidFill>
              <a:schemeClr val="tx1"/>
            </a:solidFill>
          </a:ln>
        </p:spPr>
      </p:pic>
    </p:spTree>
    <p:extLst>
      <p:ext uri="{BB962C8B-B14F-4D97-AF65-F5344CB8AC3E}">
        <p14:creationId xmlns:p14="http://schemas.microsoft.com/office/powerpoint/2010/main" val="3543842759"/>
      </p:ext>
    </p:extLst>
  </p:cSld>
  <p:clrMapOvr>
    <a:masterClrMapping/>
  </p:clrMapOvr>
  <mc:AlternateContent xmlns:mc="http://schemas.openxmlformats.org/markup-compatibility/2006" xmlns:p14="http://schemas.microsoft.com/office/powerpoint/2010/main">
    <mc:Choice Requires="p14">
      <p:transition spd="slow" p14:dur="2000" advTm="12586"/>
    </mc:Choice>
    <mc:Fallback xmlns="">
      <p:transition spd="slow" advTm="12586"/>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80468B-5CE3-77E4-FDBB-8A1C6E01CE5D}"/>
              </a:ext>
            </a:extLst>
          </p:cNvPr>
          <p:cNvSpPr>
            <a:spLocks noGrp="1"/>
          </p:cNvSpPr>
          <p:nvPr>
            <p:ph type="title"/>
          </p:nvPr>
        </p:nvSpPr>
        <p:spPr>
          <a:xfrm>
            <a:off x="572493" y="238539"/>
            <a:ext cx="11018520" cy="1434415"/>
          </a:xfrm>
        </p:spPr>
        <p:txBody>
          <a:bodyPr anchor="b">
            <a:noAutofit/>
          </a:bodyPr>
          <a:lstStyle/>
          <a:p>
            <a:pPr marL="0" indent="0"/>
            <a:br>
              <a:rPr lang="en-US" sz="5400">
                <a:latin typeface="Times New Roman" panose="02020603050405020304" pitchFamily="18" charset="0"/>
                <a:cs typeface="Calibri"/>
              </a:rPr>
            </a:br>
            <a:r>
              <a:rPr lang="en-US" sz="5400">
                <a:latin typeface="Times New Roman" panose="02020603050405020304" pitchFamily="18" charset="0"/>
                <a:cs typeface="Calibri"/>
              </a:rPr>
              <a:t>Conclusion to RQ1 </a:t>
            </a:r>
            <a:endParaRPr lang="en-US" sz="5400"/>
          </a:p>
        </p:txBody>
      </p:sp>
      <p:sp>
        <p:nvSpPr>
          <p:cNvPr id="11"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4DBBC24-F37E-34A9-B982-2EF831CB2C90}"/>
              </a:ext>
            </a:extLst>
          </p:cNvPr>
          <p:cNvSpPr>
            <a:spLocks noGrp="1"/>
          </p:cNvSpPr>
          <p:nvPr>
            <p:ph idx="1"/>
          </p:nvPr>
        </p:nvSpPr>
        <p:spPr>
          <a:xfrm>
            <a:off x="572492" y="2071315"/>
            <a:ext cx="11190017" cy="4548145"/>
          </a:xfrm>
        </p:spPr>
        <p:txBody>
          <a:bodyPr anchor="t">
            <a:normAutofit/>
          </a:bodyPr>
          <a:lstStyle/>
          <a:p>
            <a:r>
              <a:rPr lang="en-US" sz="1800">
                <a:latin typeface="Times New Roman" panose="02020603050405020304" pitchFamily="18" charset="0"/>
                <a:cs typeface="Times New Roman" panose="02020603050405020304" pitchFamily="18" charset="0"/>
              </a:rPr>
              <a:t>We reject the null hypothesis and state that there is a significant relationship between employee salaries and variables such job level, and department, allowing us to predict salaries effectively.</a:t>
            </a:r>
          </a:p>
          <a:p>
            <a:r>
              <a:rPr lang="en-US" sz="1800">
                <a:latin typeface="Times New Roman" panose="02020603050405020304" pitchFamily="18" charset="0"/>
                <a:ea typeface="+mn-lt"/>
                <a:cs typeface="Times New Roman" panose="02020603050405020304" pitchFamily="18" charset="0"/>
              </a:rPr>
              <a:t>The adjusted R2 value of 0.86 in the ultimate model suggests that a significant portion of the observed variability in monthly income can be explained by job level and specific job roles. Among the measured features, job level and certain job roles (Human resources, Laboratory technician, Research scientist, Sales representative) exhibit the significant associations with monthly income.</a:t>
            </a:r>
          </a:p>
          <a:p>
            <a:r>
              <a:rPr lang="en-US" sz="1800">
                <a:latin typeface="Times New Roman" panose="02020603050405020304" pitchFamily="18" charset="0"/>
                <a:ea typeface="+mn-lt"/>
                <a:cs typeface="Times New Roman" panose="02020603050405020304" pitchFamily="18" charset="0"/>
              </a:rPr>
              <a:t>An increase in job level is correlated with a rise in monthly income; specifically, when job roles remain constant, the model predicts an average monthly income increase of 0.43 for every one-unit elevation in job level, holding other variables constant.</a:t>
            </a:r>
          </a:p>
          <a:p>
            <a:r>
              <a:rPr lang="en-US" sz="1800">
                <a:latin typeface="Times New Roman" panose="02020603050405020304" pitchFamily="18" charset="0"/>
                <a:ea typeface="+mn-lt"/>
                <a:cs typeface="Times New Roman" panose="02020603050405020304" pitchFamily="18" charset="0"/>
              </a:rPr>
              <a:t>However, despite these associations, the residual plots hint at potential inaccuracies in the final model. It may be prudent to explore higher-order models for a more refined understanding.</a:t>
            </a:r>
          </a:p>
          <a:p>
            <a:pPr marL="0" indent="0">
              <a:buNone/>
            </a:pPr>
            <a:endParaRPr lang="en-US" sz="1800">
              <a:latin typeface="Times New Roman" panose="02020603050405020304" pitchFamily="18" charset="0"/>
              <a:cs typeface="Times New Roman" panose="02020603050405020304" pitchFamily="18" charset="0"/>
            </a:endParaRPr>
          </a:p>
          <a:p>
            <a:endParaRPr lang="en-US" sz="1800">
              <a:latin typeface="Times New Roman" panose="02020603050405020304" pitchFamily="18" charset="0"/>
              <a:cs typeface="Times New Roman" panose="02020603050405020304" pitchFamily="18" charset="0"/>
            </a:endParaRPr>
          </a:p>
          <a:p>
            <a:endParaRPr lang="en-US" sz="1800">
              <a:latin typeface="Times New Roman" panose="02020603050405020304" pitchFamily="18" charset="0"/>
              <a:cs typeface="Times New Roman" panose="02020603050405020304" pitchFamily="18" charset="0"/>
            </a:endParaRPr>
          </a:p>
          <a:p>
            <a:endParaRPr lang="en-US" sz="180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4195845"/>
      </p:ext>
    </p:extLst>
  </p:cSld>
  <p:clrMapOvr>
    <a:masterClrMapping/>
  </p:clrMapOvr>
  <mc:AlternateContent xmlns:mc="http://schemas.openxmlformats.org/markup-compatibility/2006" xmlns:p14="http://schemas.microsoft.com/office/powerpoint/2010/main">
    <mc:Choice Requires="p14">
      <p:transition spd="slow" p14:dur="2000" advTm="46686"/>
    </mc:Choice>
    <mc:Fallback xmlns="">
      <p:transition spd="slow" advTm="46686"/>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80468B-5CE3-77E4-FDBB-8A1C6E01CE5D}"/>
              </a:ext>
            </a:extLst>
          </p:cNvPr>
          <p:cNvSpPr>
            <a:spLocks noGrp="1"/>
          </p:cNvSpPr>
          <p:nvPr>
            <p:ph type="title"/>
          </p:nvPr>
        </p:nvSpPr>
        <p:spPr>
          <a:xfrm>
            <a:off x="572493" y="238539"/>
            <a:ext cx="11018520" cy="1434415"/>
          </a:xfrm>
        </p:spPr>
        <p:txBody>
          <a:bodyPr anchor="b">
            <a:normAutofit/>
          </a:bodyPr>
          <a:lstStyle/>
          <a:p>
            <a:r>
              <a:rPr lang="en-US" sz="5400">
                <a:latin typeface="Times New Roman" panose="02020603050405020304" pitchFamily="18" charset="0"/>
                <a:cs typeface="Times New Roman" panose="02020603050405020304" pitchFamily="18" charset="0"/>
              </a:rPr>
              <a:t>Multiple Logistic Regression</a:t>
            </a:r>
          </a:p>
        </p:txBody>
      </p:sp>
      <p:sp>
        <p:nvSpPr>
          <p:cNvPr id="11"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4DBBC24-F37E-34A9-B982-2EF831CB2C90}"/>
              </a:ext>
            </a:extLst>
          </p:cNvPr>
          <p:cNvSpPr>
            <a:spLocks noGrp="1"/>
          </p:cNvSpPr>
          <p:nvPr>
            <p:ph idx="1"/>
          </p:nvPr>
        </p:nvSpPr>
        <p:spPr>
          <a:xfrm>
            <a:off x="390698" y="1911493"/>
            <a:ext cx="11551920" cy="4707968"/>
          </a:xfrm>
        </p:spPr>
        <p:txBody>
          <a:bodyPr anchor="t">
            <a:normAutofit/>
          </a:bodyPr>
          <a:lstStyle/>
          <a:p>
            <a:pPr algn="just"/>
            <a:r>
              <a:rPr lang="en-US" sz="2400">
                <a:latin typeface="Times New Roman" panose="02020603050405020304" pitchFamily="18" charset="0"/>
                <a:ea typeface="+mn-lt"/>
                <a:cs typeface="Times New Roman" panose="02020603050405020304" pitchFamily="18" charset="0"/>
              </a:rPr>
              <a:t>In response to the second research question, logistic regression was conducted, with attrition serving as the response variable and the remaining variables acting as predictors.</a:t>
            </a:r>
          </a:p>
          <a:p>
            <a:pPr algn="just"/>
            <a:r>
              <a:rPr lang="en-US" sz="2400">
                <a:latin typeface="Times New Roman" panose="02020603050405020304" pitchFamily="18" charset="0"/>
                <a:ea typeface="+mn-lt"/>
                <a:cs typeface="Times New Roman" panose="02020603050405020304" pitchFamily="18" charset="0"/>
              </a:rPr>
              <a:t>Prior to executing logistic regression, we identified class imbalance within the response variable. Consequently, oversampling was carried out to address this imbalance in the context of a binary classification problem.</a:t>
            </a:r>
          </a:p>
          <a:p>
            <a:pPr marL="0" indent="0" algn="just">
              <a:buNone/>
            </a:pPr>
            <a:endParaRPr lang="en-US" sz="2400">
              <a:latin typeface="Times New Roman" panose="02020603050405020304" pitchFamily="18" charset="0"/>
              <a:ea typeface="+mn-lt"/>
              <a:cs typeface="Times New Roman" panose="02020603050405020304" pitchFamily="18" charset="0"/>
            </a:endParaRPr>
          </a:p>
          <a:p>
            <a:pPr marL="0" indent="0" algn="just">
              <a:buNone/>
            </a:pPr>
            <a:endParaRPr lang="en-US" sz="2400">
              <a:latin typeface="Times New Roman" panose="02020603050405020304" pitchFamily="18" charset="0"/>
              <a:ea typeface="+mn-lt"/>
              <a:cs typeface="Times New Roman" panose="02020603050405020304" pitchFamily="18" charset="0"/>
            </a:endParaRPr>
          </a:p>
          <a:p>
            <a:pPr algn="just"/>
            <a:endParaRPr lang="en-US" sz="2200">
              <a:latin typeface="Times New Roman" panose="02020603050405020304" pitchFamily="18" charset="0"/>
              <a:cs typeface="Times New Roman" panose="02020603050405020304" pitchFamily="18" charset="0"/>
            </a:endParaRPr>
          </a:p>
        </p:txBody>
      </p:sp>
      <p:pic>
        <p:nvPicPr>
          <p:cNvPr id="4" name="Picture 3" descr="A screenshot of a computer code&#10;&#10;Description automatically generated">
            <a:extLst>
              <a:ext uri="{FF2B5EF4-FFF2-40B4-BE49-F238E27FC236}">
                <a16:creationId xmlns:a16="http://schemas.microsoft.com/office/drawing/2014/main" id="{E05C91E5-A222-9247-7CED-7C45431D8433}"/>
              </a:ext>
            </a:extLst>
          </p:cNvPr>
          <p:cNvPicPr>
            <a:picLocks noChangeAspect="1"/>
          </p:cNvPicPr>
          <p:nvPr/>
        </p:nvPicPr>
        <p:blipFill>
          <a:blip r:embed="rId2"/>
          <a:stretch>
            <a:fillRect/>
          </a:stretch>
        </p:blipFill>
        <p:spPr>
          <a:xfrm>
            <a:off x="1806496" y="3932912"/>
            <a:ext cx="6857999" cy="2487088"/>
          </a:xfrm>
          <a:prstGeom prst="rect">
            <a:avLst/>
          </a:prstGeom>
          <a:ln w="12700">
            <a:solidFill>
              <a:schemeClr val="tx1"/>
            </a:solidFill>
          </a:ln>
        </p:spPr>
      </p:pic>
    </p:spTree>
    <p:extLst>
      <p:ext uri="{BB962C8B-B14F-4D97-AF65-F5344CB8AC3E}">
        <p14:creationId xmlns:p14="http://schemas.microsoft.com/office/powerpoint/2010/main" val="2856150450"/>
      </p:ext>
    </p:extLst>
  </p:cSld>
  <p:clrMapOvr>
    <a:masterClrMapping/>
  </p:clrMapOvr>
  <mc:AlternateContent xmlns:mc="http://schemas.openxmlformats.org/markup-compatibility/2006" xmlns:p14="http://schemas.microsoft.com/office/powerpoint/2010/main">
    <mc:Choice Requires="p14">
      <p:transition spd="slow" p14:dur="2000" advTm="34225"/>
    </mc:Choice>
    <mc:Fallback xmlns="">
      <p:transition spd="slow" advTm="34225"/>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1" descr="A screenshot of a computer&#10;&#10;Description automatically generated">
            <a:extLst>
              <a:ext uri="{FF2B5EF4-FFF2-40B4-BE49-F238E27FC236}">
                <a16:creationId xmlns:a16="http://schemas.microsoft.com/office/drawing/2014/main" id="{793B678F-AA88-0E56-0E5F-60A1D9371B22}"/>
              </a:ext>
            </a:extLst>
          </p:cNvPr>
          <p:cNvPicPr>
            <a:picLocks noGrp="1" noChangeAspect="1"/>
          </p:cNvPicPr>
          <p:nvPr>
            <p:ph idx="1"/>
          </p:nvPr>
        </p:nvPicPr>
        <p:blipFill>
          <a:blip r:embed="rId2"/>
          <a:stretch>
            <a:fillRect/>
          </a:stretch>
        </p:blipFill>
        <p:spPr>
          <a:xfrm>
            <a:off x="1218161" y="1020266"/>
            <a:ext cx="4446255" cy="4544961"/>
          </a:xfrm>
          <a:ln>
            <a:solidFill>
              <a:schemeClr val="tx1"/>
            </a:solidFill>
          </a:ln>
        </p:spPr>
      </p:pic>
      <p:pic>
        <p:nvPicPr>
          <p:cNvPr id="4" name="Picture 3" descr="A screenshot of a computer&#10;&#10;Description automatically generated">
            <a:extLst>
              <a:ext uri="{FF2B5EF4-FFF2-40B4-BE49-F238E27FC236}">
                <a16:creationId xmlns:a16="http://schemas.microsoft.com/office/drawing/2014/main" id="{6D2B5765-38B9-88FB-69F9-012C7E4DD7FC}"/>
              </a:ext>
            </a:extLst>
          </p:cNvPr>
          <p:cNvPicPr>
            <a:picLocks noChangeAspect="1"/>
          </p:cNvPicPr>
          <p:nvPr/>
        </p:nvPicPr>
        <p:blipFill>
          <a:blip r:embed="rId3"/>
          <a:stretch>
            <a:fillRect/>
          </a:stretch>
        </p:blipFill>
        <p:spPr>
          <a:xfrm>
            <a:off x="5986149" y="1064342"/>
            <a:ext cx="4988345" cy="4594122"/>
          </a:xfrm>
          <a:prstGeom prst="rect">
            <a:avLst/>
          </a:prstGeom>
          <a:ln>
            <a:solidFill>
              <a:schemeClr val="tx1"/>
            </a:solidFill>
          </a:ln>
        </p:spPr>
      </p:pic>
      <p:sp>
        <p:nvSpPr>
          <p:cNvPr id="5" name="TextBox 4">
            <a:extLst>
              <a:ext uri="{FF2B5EF4-FFF2-40B4-BE49-F238E27FC236}">
                <a16:creationId xmlns:a16="http://schemas.microsoft.com/office/drawing/2014/main" id="{908F6B9B-9A94-681E-9A9C-48B158CDF12D}"/>
              </a:ext>
            </a:extLst>
          </p:cNvPr>
          <p:cNvSpPr txBox="1"/>
          <p:nvPr/>
        </p:nvSpPr>
        <p:spPr>
          <a:xfrm>
            <a:off x="1253613" y="589935"/>
            <a:ext cx="9684774"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Times New Roman" panose="02020603050405020304" pitchFamily="18" charset="0"/>
                <a:cs typeface="Times New Roman" panose="02020603050405020304" pitchFamily="18" charset="0"/>
              </a:rPr>
              <a:t>We observed most of the predictors have a significant association with the response variable.</a:t>
            </a:r>
          </a:p>
        </p:txBody>
      </p:sp>
      <p:sp>
        <p:nvSpPr>
          <p:cNvPr id="6" name="TextBox 5">
            <a:extLst>
              <a:ext uri="{FF2B5EF4-FFF2-40B4-BE49-F238E27FC236}">
                <a16:creationId xmlns:a16="http://schemas.microsoft.com/office/drawing/2014/main" id="{814BED84-C92E-9FC9-60F7-1F95B2DBDFC5}"/>
              </a:ext>
            </a:extLst>
          </p:cNvPr>
          <p:cNvSpPr txBox="1"/>
          <p:nvPr/>
        </p:nvSpPr>
        <p:spPr>
          <a:xfrm>
            <a:off x="526473" y="5874774"/>
            <a:ext cx="11416145"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2000">
                <a:latin typeface="Times New Roman" panose="02020603050405020304" pitchFamily="18" charset="0"/>
                <a:cs typeface="Times New Roman" panose="02020603050405020304" pitchFamily="18" charset="0"/>
              </a:rPr>
              <a:t>Conclusion to RQ2: We reject the null hypothesis and state that there is a significant relationship between job-related factors (job level, department, job satisfaction) and employee attrition within the company.</a:t>
            </a:r>
          </a:p>
          <a:p>
            <a:pPr algn="just"/>
            <a:endParaRPr lang="en-US" sz="200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60410832"/>
      </p:ext>
    </p:extLst>
  </p:cSld>
  <p:clrMapOvr>
    <a:masterClrMapping/>
  </p:clrMapOvr>
  <mc:AlternateContent xmlns:mc="http://schemas.openxmlformats.org/markup-compatibility/2006" xmlns:p14="http://schemas.microsoft.com/office/powerpoint/2010/main">
    <mc:Choice Requires="p14">
      <p:transition spd="slow" p14:dur="2000" advTm="19520"/>
    </mc:Choice>
    <mc:Fallback xmlns="">
      <p:transition spd="slow" advTm="19520"/>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80468B-5CE3-77E4-FDBB-8A1C6E01CE5D}"/>
              </a:ext>
            </a:extLst>
          </p:cNvPr>
          <p:cNvSpPr>
            <a:spLocks noGrp="1"/>
          </p:cNvSpPr>
          <p:nvPr>
            <p:ph type="title"/>
          </p:nvPr>
        </p:nvSpPr>
        <p:spPr>
          <a:xfrm>
            <a:off x="572493" y="238539"/>
            <a:ext cx="11018520" cy="1434415"/>
          </a:xfrm>
        </p:spPr>
        <p:txBody>
          <a:bodyPr anchor="b">
            <a:normAutofit/>
          </a:bodyPr>
          <a:lstStyle/>
          <a:p>
            <a:r>
              <a:rPr lang="en-US" sz="5400" dirty="0">
                <a:latin typeface="Times New Roman" panose="02020603050405020304" pitchFamily="18" charset="0"/>
                <a:cs typeface="Times New Roman" panose="02020603050405020304" pitchFamily="18" charset="0"/>
              </a:rPr>
              <a:t>Ordinary Least Squares regression</a:t>
            </a:r>
          </a:p>
        </p:txBody>
      </p:sp>
      <p:sp>
        <p:nvSpPr>
          <p:cNvPr id="11"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4DBBC24-F37E-34A9-B982-2EF831CB2C90}"/>
              </a:ext>
            </a:extLst>
          </p:cNvPr>
          <p:cNvSpPr>
            <a:spLocks noGrp="1"/>
          </p:cNvSpPr>
          <p:nvPr>
            <p:ph idx="1"/>
          </p:nvPr>
        </p:nvSpPr>
        <p:spPr>
          <a:xfrm>
            <a:off x="572492" y="2071316"/>
            <a:ext cx="10836725" cy="4119172"/>
          </a:xfrm>
        </p:spPr>
        <p:txBody>
          <a:bodyPr anchor="t">
            <a:normAutofit/>
          </a:bodyPr>
          <a:lstStyle/>
          <a:p>
            <a:pPr algn="just"/>
            <a:r>
              <a:rPr lang="en-US" sz="2400" dirty="0">
                <a:latin typeface="Times New Roman" panose="02020603050405020304" pitchFamily="18" charset="0"/>
                <a:ea typeface="+mn-lt"/>
                <a:cs typeface="Times New Roman" panose="02020603050405020304" pitchFamily="18" charset="0"/>
              </a:rPr>
              <a:t>In accordance with the third research question, we performed the association between performance ratings (the response variable) and specific predictors.</a:t>
            </a:r>
          </a:p>
          <a:p>
            <a:pPr algn="just"/>
            <a:endParaRPr lang="en-US" sz="2400" dirty="0">
              <a:latin typeface="Times New Roman" panose="02020603050405020304" pitchFamily="18" charset="0"/>
              <a:cs typeface="Times New Roman" panose="02020603050405020304" pitchFamily="18" charset="0"/>
            </a:endParaRPr>
          </a:p>
          <a:p>
            <a:pPr algn="just"/>
            <a:endParaRPr lang="en-US" sz="2200" dirty="0">
              <a:latin typeface="Times New Roman" panose="02020603050405020304" pitchFamily="18" charset="0"/>
              <a:cs typeface="Times New Roman" panose="02020603050405020304" pitchFamily="18" charset="0"/>
            </a:endParaRPr>
          </a:p>
        </p:txBody>
      </p:sp>
      <p:pic>
        <p:nvPicPr>
          <p:cNvPr id="4" name="Picture 3" descr="A white screen with black text&#10;&#10;Description automatically generated">
            <a:extLst>
              <a:ext uri="{FF2B5EF4-FFF2-40B4-BE49-F238E27FC236}">
                <a16:creationId xmlns:a16="http://schemas.microsoft.com/office/drawing/2014/main" id="{D7C9881A-7D6A-D022-85F2-0FDF59E9E25B}"/>
              </a:ext>
            </a:extLst>
          </p:cNvPr>
          <p:cNvPicPr>
            <a:picLocks noChangeAspect="1"/>
          </p:cNvPicPr>
          <p:nvPr/>
        </p:nvPicPr>
        <p:blipFill>
          <a:blip r:embed="rId2"/>
          <a:stretch>
            <a:fillRect/>
          </a:stretch>
        </p:blipFill>
        <p:spPr>
          <a:xfrm>
            <a:off x="782783" y="2905173"/>
            <a:ext cx="4780936" cy="2838803"/>
          </a:xfrm>
          <a:prstGeom prst="rect">
            <a:avLst/>
          </a:prstGeom>
          <a:ln>
            <a:solidFill>
              <a:schemeClr val="tx1"/>
            </a:solidFill>
          </a:ln>
        </p:spPr>
      </p:pic>
      <p:pic>
        <p:nvPicPr>
          <p:cNvPr id="5" name="Picture 4" descr="A screenshot of a computer code&#10;&#10;Description automatically generated">
            <a:extLst>
              <a:ext uri="{FF2B5EF4-FFF2-40B4-BE49-F238E27FC236}">
                <a16:creationId xmlns:a16="http://schemas.microsoft.com/office/drawing/2014/main" id="{5A454021-ED83-76B8-C2E7-57E93EFE3CA8}"/>
              </a:ext>
            </a:extLst>
          </p:cNvPr>
          <p:cNvPicPr>
            <a:picLocks noChangeAspect="1"/>
          </p:cNvPicPr>
          <p:nvPr/>
        </p:nvPicPr>
        <p:blipFill>
          <a:blip r:embed="rId3"/>
          <a:stretch>
            <a:fillRect/>
          </a:stretch>
        </p:blipFill>
        <p:spPr>
          <a:xfrm>
            <a:off x="5771122" y="2813855"/>
            <a:ext cx="6096000" cy="2930122"/>
          </a:xfrm>
          <a:prstGeom prst="rect">
            <a:avLst/>
          </a:prstGeom>
          <a:ln>
            <a:solidFill>
              <a:schemeClr val="tx1"/>
            </a:solidFill>
          </a:ln>
        </p:spPr>
      </p:pic>
      <p:sp>
        <p:nvSpPr>
          <p:cNvPr id="7" name="TextBox 6">
            <a:extLst>
              <a:ext uri="{FF2B5EF4-FFF2-40B4-BE49-F238E27FC236}">
                <a16:creationId xmlns:a16="http://schemas.microsoft.com/office/drawing/2014/main" id="{7EABF811-6EAD-BFC2-C471-99EEEA3DBDE6}"/>
              </a:ext>
            </a:extLst>
          </p:cNvPr>
          <p:cNvSpPr txBox="1"/>
          <p:nvPr/>
        </p:nvSpPr>
        <p:spPr>
          <a:xfrm>
            <a:off x="708570" y="5784008"/>
            <a:ext cx="10836724" cy="830997"/>
          </a:xfrm>
          <a:prstGeom prst="rect">
            <a:avLst/>
          </a:prstGeom>
          <a:noFill/>
        </p:spPr>
        <p:txBody>
          <a:bodyPr wrap="square">
            <a:spAutoFit/>
          </a:bodyPr>
          <a:lstStyle/>
          <a:p>
            <a:r>
              <a:rPr lang="en-US" sz="2400">
                <a:latin typeface="Times New Roman" panose="02020603050405020304" pitchFamily="18" charset="0"/>
                <a:cs typeface="Times New Roman" panose="02020603050405020304" pitchFamily="18" charset="0"/>
              </a:rPr>
              <a:t>As none of the selected predictors have a significant association with the response variable. We decided to rerun the model with almost all the predictors.</a:t>
            </a:r>
          </a:p>
        </p:txBody>
      </p:sp>
    </p:spTree>
    <p:extLst>
      <p:ext uri="{BB962C8B-B14F-4D97-AF65-F5344CB8AC3E}">
        <p14:creationId xmlns:p14="http://schemas.microsoft.com/office/powerpoint/2010/main" val="1995032671"/>
      </p:ext>
    </p:extLst>
  </p:cSld>
  <p:clrMapOvr>
    <a:masterClrMapping/>
  </p:clrMapOvr>
  <mc:AlternateContent xmlns:mc="http://schemas.openxmlformats.org/markup-compatibility/2006" xmlns:p14="http://schemas.microsoft.com/office/powerpoint/2010/main">
    <mc:Choice Requires="p14">
      <p:transition spd="slow" p14:dur="2000" advTm="25325"/>
    </mc:Choice>
    <mc:Fallback xmlns="">
      <p:transition spd="slow" advTm="25325"/>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4747962-A0F9-37ED-6ABF-990D0FCCE973}"/>
              </a:ext>
            </a:extLst>
          </p:cNvPr>
          <p:cNvSpPr>
            <a:spLocks noGrp="1"/>
          </p:cNvSpPr>
          <p:nvPr>
            <p:ph idx="1"/>
          </p:nvPr>
        </p:nvSpPr>
        <p:spPr>
          <a:xfrm>
            <a:off x="838200" y="621174"/>
            <a:ext cx="10515600" cy="5555789"/>
          </a:xfrm>
        </p:spPr>
        <p:txBody>
          <a:bodyPr vert="horz" lIns="91440" tIns="45720" rIns="91440" bIns="45720" rtlCol="0" anchor="t">
            <a:normAutofit/>
          </a:bodyPr>
          <a:lstStyle/>
          <a:p>
            <a:r>
              <a:rPr lang="en-US" sz="2400">
                <a:latin typeface="Times New Roman" panose="02020603050405020304" pitchFamily="18" charset="0"/>
                <a:cs typeface="Times New Roman" panose="02020603050405020304" pitchFamily="18" charset="0"/>
              </a:rPr>
              <a:t>None of the predictors have shown significant association with the response variable.</a:t>
            </a:r>
          </a:p>
        </p:txBody>
      </p:sp>
      <p:pic>
        <p:nvPicPr>
          <p:cNvPr id="4" name="Picture 3" descr="A close-up of a white background&#10;&#10;Description automatically generated">
            <a:extLst>
              <a:ext uri="{FF2B5EF4-FFF2-40B4-BE49-F238E27FC236}">
                <a16:creationId xmlns:a16="http://schemas.microsoft.com/office/drawing/2014/main" id="{F28F3464-39DC-2085-9E11-C17CA226A9D7}"/>
              </a:ext>
            </a:extLst>
          </p:cNvPr>
          <p:cNvPicPr>
            <a:picLocks noChangeAspect="1"/>
          </p:cNvPicPr>
          <p:nvPr/>
        </p:nvPicPr>
        <p:blipFill>
          <a:blip r:embed="rId3"/>
          <a:stretch>
            <a:fillRect/>
          </a:stretch>
        </p:blipFill>
        <p:spPr>
          <a:xfrm>
            <a:off x="609600" y="1920183"/>
            <a:ext cx="5805055" cy="1665700"/>
          </a:xfrm>
          <a:prstGeom prst="rect">
            <a:avLst/>
          </a:prstGeom>
          <a:ln>
            <a:solidFill>
              <a:schemeClr val="tx1"/>
            </a:solidFill>
          </a:ln>
        </p:spPr>
      </p:pic>
      <p:pic>
        <p:nvPicPr>
          <p:cNvPr id="5" name="Picture 4" descr="A screenshot of a computer&#10;&#10;Description automatically generated">
            <a:extLst>
              <a:ext uri="{FF2B5EF4-FFF2-40B4-BE49-F238E27FC236}">
                <a16:creationId xmlns:a16="http://schemas.microsoft.com/office/drawing/2014/main" id="{1A1D8BD9-574E-918F-1987-57D50747F925}"/>
              </a:ext>
            </a:extLst>
          </p:cNvPr>
          <p:cNvPicPr>
            <a:picLocks noChangeAspect="1"/>
          </p:cNvPicPr>
          <p:nvPr/>
        </p:nvPicPr>
        <p:blipFill>
          <a:blip r:embed="rId4"/>
          <a:stretch>
            <a:fillRect/>
          </a:stretch>
        </p:blipFill>
        <p:spPr>
          <a:xfrm>
            <a:off x="6587012" y="1666567"/>
            <a:ext cx="4769847" cy="4114800"/>
          </a:xfrm>
          <a:prstGeom prst="rect">
            <a:avLst/>
          </a:prstGeom>
          <a:ln>
            <a:solidFill>
              <a:schemeClr val="tx1"/>
            </a:solidFill>
          </a:ln>
        </p:spPr>
      </p:pic>
    </p:spTree>
    <p:extLst>
      <p:ext uri="{BB962C8B-B14F-4D97-AF65-F5344CB8AC3E}">
        <p14:creationId xmlns:p14="http://schemas.microsoft.com/office/powerpoint/2010/main" val="540878258"/>
      </p:ext>
    </p:extLst>
  </p:cSld>
  <p:clrMapOvr>
    <a:masterClrMapping/>
  </p:clrMapOvr>
  <mc:AlternateContent xmlns:mc="http://schemas.openxmlformats.org/markup-compatibility/2006" xmlns:p14="http://schemas.microsoft.com/office/powerpoint/2010/main">
    <mc:Choice Requires="p14">
      <p:transition spd="slow" p14:dur="2000" advTm="8412"/>
    </mc:Choice>
    <mc:Fallback xmlns="">
      <p:transition spd="slow" advTm="8412"/>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6D47BDB-3504-17F7-4B1A-4AF3311D7E5E}"/>
              </a:ext>
            </a:extLst>
          </p:cNvPr>
          <p:cNvSpPr>
            <a:spLocks noGrp="1"/>
          </p:cNvSpPr>
          <p:nvPr>
            <p:ph idx="1"/>
          </p:nvPr>
        </p:nvSpPr>
        <p:spPr>
          <a:xfrm>
            <a:off x="838200" y="596593"/>
            <a:ext cx="10515600" cy="5580370"/>
          </a:xfrm>
        </p:spPr>
        <p:txBody>
          <a:bodyPr vert="horz" lIns="91440" tIns="45720" rIns="91440" bIns="45720" rtlCol="0" anchor="t">
            <a:normAutofit/>
          </a:bodyPr>
          <a:lstStyle/>
          <a:p>
            <a:pPr algn="just"/>
            <a:r>
              <a:rPr lang="en-US" sz="1800">
                <a:latin typeface="Times New Roman" panose="02020603050405020304" pitchFamily="18" charset="0"/>
                <a:ea typeface="+mn-lt"/>
                <a:cs typeface="Times New Roman" panose="02020603050405020304" pitchFamily="18" charset="0"/>
              </a:rPr>
              <a:t>Upon reviewing the correlation heatmap, we opted to explore the relationship between percent salary hike and performance rating, given their robust positive association (r = 0.77). </a:t>
            </a:r>
          </a:p>
          <a:p>
            <a:pPr algn="just"/>
            <a:r>
              <a:rPr lang="en-US" sz="1800">
                <a:latin typeface="Times New Roman" panose="02020603050405020304" pitchFamily="18" charset="0"/>
                <a:ea typeface="+mn-lt"/>
                <a:cs typeface="Times New Roman" panose="02020603050405020304" pitchFamily="18" charset="0"/>
              </a:rPr>
              <a:t>However, when we executed the model for percent salary hike and performance rating, we encountered a scenario where the maximum likelihood estimates of the coefficients became infinite due to quasi-complete separation.</a:t>
            </a:r>
          </a:p>
          <a:p>
            <a:pPr algn="just"/>
            <a:r>
              <a:rPr lang="en-US" sz="1800">
                <a:latin typeface="Times New Roman" panose="02020603050405020304" pitchFamily="18" charset="0"/>
                <a:ea typeface="+mn-lt"/>
                <a:cs typeface="Times New Roman" panose="02020603050405020304" pitchFamily="18" charset="0"/>
              </a:rPr>
              <a:t>This arises from the observation that, for values of </a:t>
            </a:r>
            <a:r>
              <a:rPr lang="en-US" sz="1800" err="1">
                <a:latin typeface="Times New Roman" panose="02020603050405020304" pitchFamily="18" charset="0"/>
                <a:ea typeface="+mn-lt"/>
                <a:cs typeface="Times New Roman" panose="02020603050405020304" pitchFamily="18" charset="0"/>
              </a:rPr>
              <a:t>PercentSalaryHike</a:t>
            </a:r>
            <a:r>
              <a:rPr lang="en-US" sz="1800">
                <a:latin typeface="Times New Roman" panose="02020603050405020304" pitchFamily="18" charset="0"/>
                <a:ea typeface="+mn-lt"/>
                <a:cs typeface="Times New Roman" panose="02020603050405020304" pitchFamily="18" charset="0"/>
              </a:rPr>
              <a:t> less than or equal to 20, all instances exhibit a </a:t>
            </a:r>
            <a:r>
              <a:rPr lang="en-US" sz="1800" err="1">
                <a:latin typeface="Times New Roman" panose="02020603050405020304" pitchFamily="18" charset="0"/>
                <a:ea typeface="+mn-lt"/>
                <a:cs typeface="Times New Roman" panose="02020603050405020304" pitchFamily="18" charset="0"/>
              </a:rPr>
              <a:t>PerformanceRating</a:t>
            </a:r>
            <a:r>
              <a:rPr lang="en-US" sz="1800">
                <a:latin typeface="Times New Roman" panose="02020603050405020304" pitchFamily="18" charset="0"/>
                <a:ea typeface="+mn-lt"/>
                <a:cs typeface="Times New Roman" panose="02020603050405020304" pitchFamily="18" charset="0"/>
              </a:rPr>
              <a:t> equal to 4. This condition, known as quasi complete separation, which poses challenges in regression analysis</a:t>
            </a:r>
            <a:endParaRPr lang="en-US" sz="1800">
              <a:latin typeface="Times New Roman" panose="02020603050405020304" pitchFamily="18" charset="0"/>
              <a:cs typeface="Times New Roman" panose="02020603050405020304" pitchFamily="18" charset="0"/>
            </a:endParaRPr>
          </a:p>
          <a:p>
            <a:pPr algn="just"/>
            <a:endParaRPr lang="en-US" sz="1800">
              <a:latin typeface="Times New Roman" panose="02020603050405020304" pitchFamily="18" charset="0"/>
              <a:cs typeface="Times New Roman" panose="02020603050405020304" pitchFamily="18" charset="0"/>
            </a:endParaRPr>
          </a:p>
          <a:p>
            <a:pPr algn="just"/>
            <a:endParaRPr lang="en-US" sz="1800">
              <a:latin typeface="Times New Roman" panose="02020603050405020304" pitchFamily="18" charset="0"/>
              <a:cs typeface="Times New Roman" panose="02020603050405020304" pitchFamily="18" charset="0"/>
            </a:endParaRPr>
          </a:p>
          <a:p>
            <a:pPr marL="0" indent="0" algn="just">
              <a:buNone/>
            </a:pPr>
            <a:endParaRPr lang="en-US" sz="1800">
              <a:latin typeface="Times New Roman" panose="02020603050405020304" pitchFamily="18" charset="0"/>
              <a:cs typeface="Times New Roman" panose="02020603050405020304" pitchFamily="18" charset="0"/>
            </a:endParaRPr>
          </a:p>
        </p:txBody>
      </p:sp>
      <p:pic>
        <p:nvPicPr>
          <p:cNvPr id="4" name="Picture 3" descr="A screenshot of a computer&#10;&#10;Description automatically generated">
            <a:extLst>
              <a:ext uri="{FF2B5EF4-FFF2-40B4-BE49-F238E27FC236}">
                <a16:creationId xmlns:a16="http://schemas.microsoft.com/office/drawing/2014/main" id="{DF868C7B-F20E-EE7E-E8DE-BC9B05954CBA}"/>
              </a:ext>
            </a:extLst>
          </p:cNvPr>
          <p:cNvPicPr>
            <a:picLocks noChangeAspect="1"/>
          </p:cNvPicPr>
          <p:nvPr/>
        </p:nvPicPr>
        <p:blipFill>
          <a:blip r:embed="rId3"/>
          <a:stretch>
            <a:fillRect/>
          </a:stretch>
        </p:blipFill>
        <p:spPr>
          <a:xfrm>
            <a:off x="3703749" y="2991689"/>
            <a:ext cx="4252667" cy="3020962"/>
          </a:xfrm>
          <a:prstGeom prst="rect">
            <a:avLst/>
          </a:prstGeom>
          <a:ln w="12700">
            <a:solidFill>
              <a:schemeClr val="tx1"/>
            </a:solidFill>
          </a:ln>
        </p:spPr>
      </p:pic>
    </p:spTree>
    <p:extLst>
      <p:ext uri="{BB962C8B-B14F-4D97-AF65-F5344CB8AC3E}">
        <p14:creationId xmlns:p14="http://schemas.microsoft.com/office/powerpoint/2010/main" val="2505276352"/>
      </p:ext>
    </p:extLst>
  </p:cSld>
  <p:clrMapOvr>
    <a:masterClrMapping/>
  </p:clrMapOvr>
  <mc:AlternateContent xmlns:mc="http://schemas.openxmlformats.org/markup-compatibility/2006" xmlns:p14="http://schemas.microsoft.com/office/powerpoint/2010/main">
    <mc:Choice Requires="p14">
      <p:transition spd="slow" p14:dur="2000" advTm="43195"/>
    </mc:Choice>
    <mc:Fallback xmlns="">
      <p:transition spd="slow" advTm="43195"/>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80468B-5CE3-77E4-FDBB-8A1C6E01CE5D}"/>
              </a:ext>
            </a:extLst>
          </p:cNvPr>
          <p:cNvSpPr>
            <a:spLocks noGrp="1"/>
          </p:cNvSpPr>
          <p:nvPr>
            <p:ph type="title"/>
          </p:nvPr>
        </p:nvSpPr>
        <p:spPr>
          <a:xfrm>
            <a:off x="572493" y="238539"/>
            <a:ext cx="11018520" cy="1434415"/>
          </a:xfrm>
        </p:spPr>
        <p:txBody>
          <a:bodyPr anchor="b">
            <a:normAutofit/>
          </a:bodyPr>
          <a:lstStyle/>
          <a:p>
            <a:r>
              <a:rPr lang="en-US" sz="5400">
                <a:latin typeface="Times New Roman" panose="02020603050405020304" pitchFamily="18" charset="0"/>
                <a:cs typeface="Times New Roman" panose="02020603050405020304" pitchFamily="18" charset="0"/>
              </a:rPr>
              <a:t>Conclusion to RQ3</a:t>
            </a:r>
          </a:p>
        </p:txBody>
      </p:sp>
      <p:sp>
        <p:nvSpPr>
          <p:cNvPr id="11"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4DBBC24-F37E-34A9-B982-2EF831CB2C90}"/>
              </a:ext>
            </a:extLst>
          </p:cNvPr>
          <p:cNvSpPr>
            <a:spLocks noGrp="1"/>
          </p:cNvSpPr>
          <p:nvPr>
            <p:ph idx="1"/>
          </p:nvPr>
        </p:nvSpPr>
        <p:spPr>
          <a:xfrm>
            <a:off x="572492" y="2071316"/>
            <a:ext cx="10836725" cy="4119172"/>
          </a:xfrm>
        </p:spPr>
        <p:txBody>
          <a:bodyPr anchor="t">
            <a:normAutofit/>
          </a:bodyPr>
          <a:lstStyle/>
          <a:p>
            <a:pPr algn="just"/>
            <a:r>
              <a:rPr lang="en-US" dirty="0">
                <a:latin typeface="Times New Roman" panose="02020603050405020304" pitchFamily="18" charset="0"/>
                <a:cs typeface="Times New Roman" panose="02020603050405020304" pitchFamily="18" charset="0"/>
              </a:rPr>
              <a:t>We fail to reject the null hypothesis i.e.) there is no significant relationship between environment satisfaction, job satisfaction, relationship satisfaction, work-life balance, and performance ratings.</a:t>
            </a:r>
          </a:p>
          <a:p>
            <a:pPr algn="just"/>
            <a:r>
              <a:rPr lang="en-US" dirty="0">
                <a:latin typeface="Times New Roman" panose="02020603050405020304" pitchFamily="18" charset="0"/>
                <a:ea typeface="+mn-lt"/>
                <a:cs typeface="Times New Roman" panose="02020603050405020304" pitchFamily="18" charset="0"/>
              </a:rPr>
              <a:t>In addressing this issue, it's advisable to avoid using the Ordinary Least Squares (OLS) regression model, as it is not well-suited for situations involving quasi-complete separation. Consider alternative modeling approaches, such as logistic regression with regularization techniques (e.g., Firth's penalized likelihood) or other robust methods that handle separation issues more effectively.</a:t>
            </a:r>
          </a:p>
          <a:p>
            <a:pPr algn="just"/>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74399295"/>
      </p:ext>
    </p:extLst>
  </p:cSld>
  <p:clrMapOvr>
    <a:masterClrMapping/>
  </p:clrMapOvr>
  <mc:AlternateContent xmlns:mc="http://schemas.openxmlformats.org/markup-compatibility/2006" xmlns:p14="http://schemas.microsoft.com/office/powerpoint/2010/main">
    <mc:Choice Requires="p14">
      <p:transition spd="slow" p14:dur="2000" advTm="31168"/>
    </mc:Choice>
    <mc:Fallback xmlns="">
      <p:transition spd="slow" advTm="31168"/>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80468B-5CE3-77E4-FDBB-8A1C6E01CE5D}"/>
              </a:ext>
            </a:extLst>
          </p:cNvPr>
          <p:cNvSpPr>
            <a:spLocks noGrp="1"/>
          </p:cNvSpPr>
          <p:nvPr>
            <p:ph type="title"/>
          </p:nvPr>
        </p:nvSpPr>
        <p:spPr>
          <a:xfrm>
            <a:off x="572493" y="238539"/>
            <a:ext cx="11018520" cy="1434415"/>
          </a:xfrm>
        </p:spPr>
        <p:txBody>
          <a:bodyPr anchor="b">
            <a:normAutofit/>
          </a:bodyPr>
          <a:lstStyle/>
          <a:p>
            <a:r>
              <a:rPr lang="en-US" sz="5400">
                <a:latin typeface="Times New Roman" panose="02020603050405020304" pitchFamily="18" charset="0"/>
                <a:cs typeface="Times New Roman" panose="02020603050405020304" pitchFamily="18" charset="0"/>
              </a:rPr>
              <a:t>Limitations</a:t>
            </a:r>
          </a:p>
        </p:txBody>
      </p:sp>
      <p:sp>
        <p:nvSpPr>
          <p:cNvPr id="11"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4DBBC24-F37E-34A9-B982-2EF831CB2C90}"/>
              </a:ext>
            </a:extLst>
          </p:cNvPr>
          <p:cNvSpPr>
            <a:spLocks noGrp="1"/>
          </p:cNvSpPr>
          <p:nvPr>
            <p:ph idx="1"/>
          </p:nvPr>
        </p:nvSpPr>
        <p:spPr>
          <a:xfrm>
            <a:off x="263235" y="1744998"/>
            <a:ext cx="11790219" cy="4915159"/>
          </a:xfrm>
        </p:spPr>
        <p:txBody>
          <a:bodyPr anchor="t">
            <a:noAutofit/>
          </a:bodyPr>
          <a:lstStyle/>
          <a:p>
            <a:pPr marL="0" indent="0">
              <a:buNone/>
            </a:pPr>
            <a:r>
              <a:rPr lang="en-US" sz="1800">
                <a:latin typeface="Times New Roman" panose="02020603050405020304" pitchFamily="18" charset="0"/>
                <a:ea typeface="+mn-lt"/>
                <a:cs typeface="Times New Roman" panose="02020603050405020304" pitchFamily="18" charset="0"/>
              </a:rPr>
              <a:t>1. Causation and Correlation Distinction:</a:t>
            </a:r>
            <a:endParaRPr lang="en-US" sz="1800">
              <a:latin typeface="Times New Roman" panose="02020603050405020304" pitchFamily="18" charset="0"/>
              <a:cs typeface="Times New Roman" panose="02020603050405020304" pitchFamily="18" charset="0"/>
            </a:endParaRPr>
          </a:p>
          <a:p>
            <a:r>
              <a:rPr lang="en-US" sz="1800">
                <a:latin typeface="Times New Roman" panose="02020603050405020304" pitchFamily="18" charset="0"/>
                <a:ea typeface="+mn-lt"/>
                <a:cs typeface="Times New Roman" panose="02020603050405020304" pitchFamily="18" charset="0"/>
              </a:rPr>
              <a:t>Statistical methods excel in identifying correlations between variables but lack the capacity to establish causation.</a:t>
            </a:r>
            <a:endParaRPr lang="en-US" sz="1800">
              <a:latin typeface="Times New Roman" panose="02020603050405020304" pitchFamily="18" charset="0"/>
              <a:cs typeface="Times New Roman" panose="02020603050405020304" pitchFamily="18" charset="0"/>
            </a:endParaRPr>
          </a:p>
          <a:p>
            <a:r>
              <a:rPr lang="en-US" sz="1800">
                <a:latin typeface="Times New Roman" panose="02020603050405020304" pitchFamily="18" charset="0"/>
                <a:ea typeface="+mn-lt"/>
                <a:cs typeface="Times New Roman" panose="02020603050405020304" pitchFamily="18" charset="0"/>
              </a:rPr>
              <a:t>Correlations, as seen between job role, job level do not inherently indicate a causal link resulting in increased/decreased monthly income.</a:t>
            </a:r>
          </a:p>
          <a:p>
            <a:pPr marL="0" indent="0">
              <a:buNone/>
            </a:pPr>
            <a:r>
              <a:rPr lang="en-US" sz="1800">
                <a:latin typeface="Times New Roman" panose="02020603050405020304" pitchFamily="18" charset="0"/>
                <a:ea typeface="+mn-lt"/>
                <a:cs typeface="Times New Roman" panose="02020603050405020304" pitchFamily="18" charset="0"/>
              </a:rPr>
              <a:t>2. Impact of Confounding Variables:</a:t>
            </a:r>
            <a:endParaRPr lang="en-US" sz="1800">
              <a:latin typeface="Times New Roman" panose="02020603050405020304" pitchFamily="18" charset="0"/>
              <a:cs typeface="Times New Roman" panose="02020603050405020304" pitchFamily="18" charset="0"/>
            </a:endParaRPr>
          </a:p>
          <a:p>
            <a:r>
              <a:rPr lang="en-US" sz="1800">
                <a:latin typeface="Times New Roman" panose="02020603050405020304" pitchFamily="18" charset="0"/>
                <a:ea typeface="+mn-lt"/>
                <a:cs typeface="Times New Roman" panose="02020603050405020304" pitchFamily="18" charset="0"/>
              </a:rPr>
              <a:t>Confounding variables, correlated with both independent and dependent variables, can introduce distortions into statistical results.</a:t>
            </a:r>
          </a:p>
          <a:p>
            <a:pPr marL="0" indent="0">
              <a:buNone/>
            </a:pPr>
            <a:r>
              <a:rPr lang="en-US" sz="1800">
                <a:latin typeface="Times New Roman" panose="02020603050405020304" pitchFamily="18" charset="0"/>
                <a:ea typeface="+mn-lt"/>
                <a:cs typeface="Times New Roman" panose="02020603050405020304" pitchFamily="18" charset="0"/>
              </a:rPr>
              <a:t>3. Influence of Biased Data:</a:t>
            </a:r>
            <a:endParaRPr lang="en-US" sz="1800">
              <a:latin typeface="Times New Roman" panose="02020603050405020304" pitchFamily="18" charset="0"/>
              <a:cs typeface="Times New Roman" panose="02020603050405020304" pitchFamily="18" charset="0"/>
            </a:endParaRPr>
          </a:p>
          <a:p>
            <a:r>
              <a:rPr lang="en-US" sz="1800">
                <a:latin typeface="Times New Roman" panose="02020603050405020304" pitchFamily="18" charset="0"/>
                <a:ea typeface="+mn-lt"/>
                <a:cs typeface="Times New Roman" panose="02020603050405020304" pitchFamily="18" charset="0"/>
              </a:rPr>
              <a:t>The accuracy of statistical analyses hinges on the quality of the data used.</a:t>
            </a:r>
            <a:endParaRPr lang="en-US" sz="1800">
              <a:latin typeface="Times New Roman" panose="02020603050405020304" pitchFamily="18" charset="0"/>
              <a:cs typeface="Times New Roman" panose="02020603050405020304" pitchFamily="18" charset="0"/>
            </a:endParaRPr>
          </a:p>
          <a:p>
            <a:r>
              <a:rPr lang="en-US" sz="1800">
                <a:latin typeface="Times New Roman" panose="02020603050405020304" pitchFamily="18" charset="0"/>
                <a:ea typeface="+mn-lt"/>
                <a:cs typeface="Times New Roman" panose="02020603050405020304" pitchFamily="18" charset="0"/>
              </a:rPr>
              <a:t>Biased or incomplete data may yield results that do not faithfully represent the true relationship between variables.</a:t>
            </a:r>
            <a:endParaRPr lang="en-US" sz="1800">
              <a:latin typeface="Times New Roman" panose="02020603050405020304" pitchFamily="18" charset="0"/>
              <a:cs typeface="Times New Roman" panose="02020603050405020304" pitchFamily="18" charset="0"/>
            </a:endParaRPr>
          </a:p>
          <a:p>
            <a:pPr>
              <a:buNone/>
            </a:pPr>
            <a:r>
              <a:rPr lang="en-US" sz="1800">
                <a:latin typeface="Times New Roman" panose="02020603050405020304" pitchFamily="18" charset="0"/>
                <a:ea typeface="+mn-lt"/>
                <a:cs typeface="Times New Roman" panose="02020603050405020304" pitchFamily="18" charset="0"/>
              </a:rPr>
              <a:t>4. Predictive Limitations at Extremes:</a:t>
            </a:r>
            <a:endParaRPr lang="en-US" sz="1800">
              <a:latin typeface="Times New Roman" panose="02020603050405020304" pitchFamily="18" charset="0"/>
              <a:cs typeface="Times New Roman" panose="02020603050405020304" pitchFamily="18" charset="0"/>
            </a:endParaRPr>
          </a:p>
          <a:p>
            <a:pPr>
              <a:buFont typeface="Arial"/>
              <a:buChar char="•"/>
            </a:pPr>
            <a:r>
              <a:rPr lang="en-US" sz="1800">
                <a:latin typeface="Times New Roman" panose="02020603050405020304" pitchFamily="18" charset="0"/>
                <a:ea typeface="+mn-lt"/>
                <a:cs typeface="Times New Roman" panose="02020603050405020304" pitchFamily="18" charset="0"/>
              </a:rPr>
              <a:t>Making predictions for values of the explanatory variable slightly larger than the minimum or smaller than the maximum can be precarious.</a:t>
            </a:r>
            <a:endParaRPr lang="en-US" sz="1800">
              <a:latin typeface="Times New Roman" panose="02020603050405020304" pitchFamily="18" charset="0"/>
              <a:cs typeface="Times New Roman" panose="02020603050405020304" pitchFamily="18" charset="0"/>
            </a:endParaRPr>
          </a:p>
          <a:p>
            <a:pPr>
              <a:buFont typeface="Arial"/>
              <a:buChar char="•"/>
            </a:pPr>
            <a:r>
              <a:rPr lang="en-US" sz="1800">
                <a:latin typeface="Times New Roman" panose="02020603050405020304" pitchFamily="18" charset="0"/>
                <a:ea typeface="+mn-lt"/>
                <a:cs typeface="Times New Roman" panose="02020603050405020304" pitchFamily="18" charset="0"/>
              </a:rPr>
              <a:t>Sparse observations near the minimum or maximum values of the explanatory variable in many datasets may compromise the reliability of predictions in these extreme ranges.</a:t>
            </a:r>
            <a:endParaRPr lang="en-US" sz="1800">
              <a:latin typeface="Times New Roman" panose="02020603050405020304" pitchFamily="18" charset="0"/>
              <a:cs typeface="Times New Roman" panose="02020603050405020304" pitchFamily="18" charset="0"/>
            </a:endParaRPr>
          </a:p>
          <a:p>
            <a:pPr marL="0" indent="0">
              <a:buNone/>
            </a:pPr>
            <a:endParaRPr lang="en-US" sz="1800">
              <a:latin typeface="Times New Roman" panose="02020603050405020304" pitchFamily="18" charset="0"/>
              <a:cs typeface="Times New Roman" panose="02020603050405020304" pitchFamily="18" charset="0"/>
            </a:endParaRPr>
          </a:p>
          <a:p>
            <a:endParaRPr lang="en-US" sz="180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67836118"/>
      </p:ext>
    </p:extLst>
  </p:cSld>
  <p:clrMapOvr>
    <a:masterClrMapping/>
  </p:clrMapOvr>
  <mc:AlternateContent xmlns:mc="http://schemas.openxmlformats.org/markup-compatibility/2006" xmlns:p14="http://schemas.microsoft.com/office/powerpoint/2010/main">
    <mc:Choice Requires="p14">
      <p:transition spd="slow" p14:dur="2000" advTm="65168"/>
    </mc:Choice>
    <mc:Fallback xmlns="">
      <p:transition spd="slow" advTm="65168"/>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80468B-5CE3-77E4-FDBB-8A1C6E01CE5D}"/>
              </a:ext>
            </a:extLst>
          </p:cNvPr>
          <p:cNvSpPr>
            <a:spLocks noGrp="1"/>
          </p:cNvSpPr>
          <p:nvPr>
            <p:ph type="title"/>
          </p:nvPr>
        </p:nvSpPr>
        <p:spPr>
          <a:xfrm>
            <a:off x="572493" y="238539"/>
            <a:ext cx="11018520" cy="1434415"/>
          </a:xfrm>
        </p:spPr>
        <p:txBody>
          <a:bodyPr anchor="b">
            <a:normAutofit/>
          </a:bodyPr>
          <a:lstStyle/>
          <a:p>
            <a:r>
              <a:rPr lang="en-US" sz="5400">
                <a:latin typeface="Times New Roman" panose="02020603050405020304" pitchFamily="18" charset="0"/>
                <a:cs typeface="Times New Roman" panose="02020603050405020304" pitchFamily="18" charset="0"/>
              </a:rPr>
              <a:t>RQ &amp; Hypothesis</a:t>
            </a:r>
          </a:p>
        </p:txBody>
      </p:sp>
      <p:sp>
        <p:nvSpPr>
          <p:cNvPr id="11"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4DBBC24-F37E-34A9-B982-2EF831CB2C90}"/>
              </a:ext>
            </a:extLst>
          </p:cNvPr>
          <p:cNvSpPr>
            <a:spLocks noGrp="1"/>
          </p:cNvSpPr>
          <p:nvPr>
            <p:ph idx="1"/>
          </p:nvPr>
        </p:nvSpPr>
        <p:spPr>
          <a:xfrm>
            <a:off x="572492" y="2071316"/>
            <a:ext cx="11018520" cy="4119172"/>
          </a:xfrm>
        </p:spPr>
        <p:txBody>
          <a:bodyPr anchor="t">
            <a:normAutofit/>
          </a:bodyPr>
          <a:lstStyle/>
          <a:p>
            <a:pPr algn="just"/>
            <a:r>
              <a:rPr lang="en-US" sz="2400" b="1">
                <a:latin typeface="Times New Roman" panose="02020603050405020304" pitchFamily="18" charset="0"/>
                <a:cs typeface="Times New Roman" panose="02020603050405020304" pitchFamily="18" charset="0"/>
              </a:rPr>
              <a:t>Ordinary regression analysis</a:t>
            </a:r>
          </a:p>
          <a:p>
            <a:pPr marL="0" indent="0" algn="just">
              <a:buNone/>
            </a:pPr>
            <a:r>
              <a:rPr lang="en-US" sz="2400" dirty="0">
                <a:latin typeface="Times New Roman" panose="02020603050405020304" pitchFamily="18" charset="0"/>
                <a:cs typeface="Times New Roman" panose="02020603050405020304" pitchFamily="18" charset="0"/>
              </a:rPr>
              <a:t>How do factors like environment satisfaction, job satisfaction, relationship satisfaction, and work-life balance affect the likelihood of achieving higher performance ratings, and can we create an accurate predictive model for performance ratings?</a:t>
            </a:r>
          </a:p>
          <a:p>
            <a:pPr algn="just"/>
            <a:r>
              <a:rPr lang="en-US" sz="2400" b="1" dirty="0">
                <a:latin typeface="Times New Roman" panose="02020603050405020304" pitchFamily="18" charset="0"/>
                <a:cs typeface="Times New Roman" panose="02020603050405020304" pitchFamily="18" charset="0"/>
              </a:rPr>
              <a:t>Null Hypotheses (H0): </a:t>
            </a:r>
            <a:r>
              <a:rPr lang="en-US" sz="2400" dirty="0">
                <a:latin typeface="Times New Roman" panose="02020603050405020304" pitchFamily="18" charset="0"/>
                <a:cs typeface="Times New Roman" panose="02020603050405020304" pitchFamily="18" charset="0"/>
              </a:rPr>
              <a:t>There is no significant relationship between environment satisfaction, job satisfaction, relationship satisfaction, work-life balance, and performance ratings.</a:t>
            </a:r>
          </a:p>
          <a:p>
            <a:pPr algn="just"/>
            <a:r>
              <a:rPr lang="en-US" sz="2400" b="1" dirty="0">
                <a:latin typeface="Times New Roman" panose="02020603050405020304" pitchFamily="18" charset="0"/>
                <a:cs typeface="Times New Roman" panose="02020603050405020304" pitchFamily="18" charset="0"/>
              </a:rPr>
              <a:t>Alternative Hypotheses (H1): </a:t>
            </a:r>
            <a:r>
              <a:rPr lang="en-US" sz="2400" dirty="0">
                <a:latin typeface="Times New Roman" panose="02020603050405020304" pitchFamily="18" charset="0"/>
                <a:cs typeface="Times New Roman" panose="02020603050405020304" pitchFamily="18" charset="0"/>
              </a:rPr>
              <a:t>There is a significant relationship between at least one of the factors (environment satisfaction, job satisfaction, relationship satisfaction, work-life balance) and performance ratings.</a:t>
            </a:r>
          </a:p>
          <a:p>
            <a:pPr algn="just"/>
            <a:endParaRPr lang="en-US"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88825612"/>
      </p:ext>
    </p:extLst>
  </p:cSld>
  <p:clrMapOvr>
    <a:masterClrMapping/>
  </p:clrMapOvr>
  <mc:AlternateContent xmlns:mc="http://schemas.openxmlformats.org/markup-compatibility/2006" xmlns:p14="http://schemas.microsoft.com/office/powerpoint/2010/main">
    <mc:Choice Requires="p14">
      <p:transition spd="slow" p14:dur="2000" advTm="32039"/>
    </mc:Choice>
    <mc:Fallback xmlns="">
      <p:transition spd="slow" advTm="32039"/>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80468B-5CE3-77E4-FDBB-8A1C6E01CE5D}"/>
              </a:ext>
            </a:extLst>
          </p:cNvPr>
          <p:cNvSpPr>
            <a:spLocks noGrp="1"/>
          </p:cNvSpPr>
          <p:nvPr>
            <p:ph type="title"/>
          </p:nvPr>
        </p:nvSpPr>
        <p:spPr>
          <a:xfrm>
            <a:off x="572493" y="238539"/>
            <a:ext cx="11018520" cy="1434415"/>
          </a:xfrm>
        </p:spPr>
        <p:txBody>
          <a:bodyPr anchor="b">
            <a:normAutofit/>
          </a:bodyPr>
          <a:lstStyle/>
          <a:p>
            <a:r>
              <a:rPr lang="en-US" sz="5400" dirty="0">
                <a:latin typeface="Times New Roman" panose="02020603050405020304" pitchFamily="18" charset="0"/>
                <a:cs typeface="Times New Roman" panose="02020603050405020304" pitchFamily="18" charset="0"/>
              </a:rPr>
              <a:t>References</a:t>
            </a:r>
          </a:p>
        </p:txBody>
      </p:sp>
      <p:sp>
        <p:nvSpPr>
          <p:cNvPr id="11"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4DBBC24-F37E-34A9-B982-2EF831CB2C90}"/>
              </a:ext>
            </a:extLst>
          </p:cNvPr>
          <p:cNvSpPr>
            <a:spLocks noGrp="1"/>
          </p:cNvSpPr>
          <p:nvPr>
            <p:ph idx="1"/>
          </p:nvPr>
        </p:nvSpPr>
        <p:spPr>
          <a:xfrm>
            <a:off x="263235" y="1744998"/>
            <a:ext cx="11790219" cy="4915159"/>
          </a:xfrm>
        </p:spPr>
        <p:txBody>
          <a:bodyPr anchor="t">
            <a:noAutofit/>
          </a:bodyPr>
          <a:lstStyle/>
          <a:p>
            <a:pPr marL="0" indent="-457200">
              <a:lnSpc>
                <a:spcPct val="100000"/>
              </a:lnSpc>
              <a:spcBef>
                <a:spcPts val="0"/>
              </a:spcBef>
            </a:pP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Alblihed</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M. A., &amp;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Alzghaibi</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H. A. (2022). The Impact of Job Stress, Role Ambiguity and Work–Life Imbalance on Turnover Intention during COVID-19: A Case Study of Frontline Health Workers in Saudi Arabia. International Journal of Environmental Research and Public Health, 19(20), 13132. https://</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doi.org</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/10.3390/ijerph192013132</a:t>
            </a:r>
          </a:p>
          <a:p>
            <a:pPr marL="0" indent="-457200">
              <a:lnSpc>
                <a:spcPct val="100000"/>
              </a:lnSpc>
              <a:spcBef>
                <a:spcPts val="0"/>
              </a:spcBef>
            </a:pPr>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indent="-457200">
              <a:lnSpc>
                <a:spcPct val="100000"/>
              </a:lnSpc>
              <a:spcBef>
                <a:spcPts val="0"/>
              </a:spcBef>
            </a:pP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Balushi</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 K. A.,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Thumiki</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V. R. R., Nawaz, N.,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Jurčić</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 &amp;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Gajenderan</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V. (2022). Role of organizational commitment in career growth and turnover intention in public sector of Oman. PLOS ONE, 17(5), e0265535. https://</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doi.org</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/10.1371/journal.pone.0265535</a:t>
            </a:r>
          </a:p>
          <a:p>
            <a:pPr marL="0" indent="-457200">
              <a:lnSpc>
                <a:spcPct val="100000"/>
              </a:lnSpc>
              <a:spcBef>
                <a:spcPts val="0"/>
              </a:spcBef>
            </a:pPr>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indent="-457200">
              <a:lnSpc>
                <a:spcPct val="100000"/>
              </a:lnSpc>
              <a:spcBef>
                <a:spcPts val="0"/>
              </a:spcBef>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Patel, P. (2018). Employee Attrition [Data set]. Kaggle. https://</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www.kaggle.com</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/datasets/</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patelprashant</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/employee- attrition/ </a:t>
            </a:r>
          </a:p>
          <a:p>
            <a:pPr marL="0" indent="0">
              <a:lnSpc>
                <a:spcPct val="100000"/>
              </a:lnSpc>
              <a:spcBef>
                <a:spcPts val="0"/>
              </a:spcBef>
              <a:buNone/>
            </a:pPr>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indent="-457200">
              <a:lnSpc>
                <a:spcPct val="100000"/>
              </a:lnSpc>
              <a:spcBef>
                <a:spcPts val="0"/>
              </a:spcBef>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Vu, J., &amp; Harrington, D. (2020). Introductory statistics for the life and biomedical sciences. In Diez, D.,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Çetinkaya-Rundel</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M., &amp; Barr, C. (2019).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OpenIntro</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Statistics. (1st ed., pp. 330-372 ). </a:t>
            </a:r>
            <a:r>
              <a:rPr lang="en-US" sz="1800" b="0" dirty="0">
                <a:effectLst/>
                <a:latin typeface="Times New Roman" panose="02020603050405020304" pitchFamily="18" charset="0"/>
                <a:cs typeface="Times New Roman" panose="02020603050405020304" pitchFamily="18" charset="0"/>
                <a:hlinkClick r:id="rId2"/>
              </a:rPr>
              <a:t>https://www.openintro.org/book/biostat/</a:t>
            </a:r>
            <a:endParaRPr lang="en-US" sz="1800" b="0" dirty="0">
              <a:effectLst/>
              <a:latin typeface="Times New Roman" panose="02020603050405020304" pitchFamily="18" charset="0"/>
              <a:cs typeface="Times New Roman" panose="02020603050405020304" pitchFamily="18" charset="0"/>
            </a:endParaRPr>
          </a:p>
          <a:p>
            <a:pPr marL="0" indent="-457200">
              <a:lnSpc>
                <a:spcPct val="100000"/>
              </a:lnSpc>
              <a:spcBef>
                <a:spcPts val="0"/>
              </a:spcBef>
            </a:pPr>
            <a:r>
              <a:rPr lang="en-US" sz="1800"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Zhenjing</a:t>
            </a:r>
            <a:r>
              <a:rPr lang="en-US"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G., </a:t>
            </a:r>
            <a:r>
              <a:rPr lang="en-US" sz="1800"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Chupradit</a:t>
            </a:r>
            <a:r>
              <a:rPr lang="en-US"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S., Ku, K. Y., </a:t>
            </a:r>
            <a:r>
              <a:rPr lang="en-US" sz="1800"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Nassani</a:t>
            </a:r>
            <a:r>
              <a:rPr lang="en-US"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 A., &amp; </a:t>
            </a:r>
            <a:r>
              <a:rPr lang="en-US" sz="1800"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Haffar</a:t>
            </a:r>
            <a:r>
              <a:rPr lang="en-US"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M. (2022). Impact of Employees’ workplace environment on Employees’ performance: A Multi-Mediation Model. </a:t>
            </a:r>
            <a:r>
              <a:rPr lang="en-US" sz="1800" i="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Frontiers in Public Health</a:t>
            </a:r>
            <a:r>
              <a:rPr lang="en-US"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i="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10</a:t>
            </a:r>
            <a:r>
              <a:rPr lang="en-US"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https://</a:t>
            </a:r>
            <a:r>
              <a:rPr lang="en-US" sz="1800"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doi.org</a:t>
            </a:r>
            <a:r>
              <a:rPr lang="en-US"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/10.3389/fpubh.2022.890400</a:t>
            </a:r>
          </a:p>
          <a:p>
            <a:pPr marL="0" indent="0">
              <a:lnSpc>
                <a:spcPct val="100000"/>
              </a:lnSpc>
              <a:spcBef>
                <a:spcPts val="0"/>
              </a:spcBef>
              <a:buNone/>
            </a:pPr>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indent="-457200">
              <a:lnSpc>
                <a:spcPct val="100000"/>
              </a:lnSpc>
              <a:spcBef>
                <a:spcPts val="0"/>
              </a:spcBef>
            </a:pPr>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indent="-457200">
              <a:lnSpc>
                <a:spcPct val="100000"/>
              </a:lnSpc>
              <a:spcBef>
                <a:spcPts val="0"/>
              </a:spcBef>
            </a:pPr>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nSpc>
                <a:spcPct val="100000"/>
              </a:lnSpc>
            </a:pPr>
            <a:endParaRPr lang="en-US"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10848793"/>
      </p:ext>
    </p:extLst>
  </p:cSld>
  <p:clrMapOvr>
    <a:masterClrMapping/>
  </p:clrMapOvr>
  <mc:AlternateContent xmlns:mc="http://schemas.openxmlformats.org/markup-compatibility/2006" xmlns:p14="http://schemas.microsoft.com/office/powerpoint/2010/main">
    <mc:Choice Requires="p14">
      <p:transition spd="slow" p14:dur="2000" advTm="5407"/>
    </mc:Choice>
    <mc:Fallback xmlns="">
      <p:transition spd="slow" advTm="5407"/>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80468B-5CE3-77E4-FDBB-8A1C6E01CE5D}"/>
              </a:ext>
            </a:extLst>
          </p:cNvPr>
          <p:cNvSpPr>
            <a:spLocks noGrp="1"/>
          </p:cNvSpPr>
          <p:nvPr>
            <p:ph type="title"/>
          </p:nvPr>
        </p:nvSpPr>
        <p:spPr>
          <a:xfrm>
            <a:off x="572493" y="238539"/>
            <a:ext cx="11018520" cy="1434415"/>
          </a:xfrm>
        </p:spPr>
        <p:txBody>
          <a:bodyPr anchor="b">
            <a:normAutofit/>
          </a:bodyPr>
          <a:lstStyle/>
          <a:p>
            <a:r>
              <a:rPr lang="en-US" sz="5400">
                <a:latin typeface="Times New Roman" panose="02020603050405020304" pitchFamily="18" charset="0"/>
                <a:cs typeface="Times New Roman" panose="02020603050405020304" pitchFamily="18" charset="0"/>
              </a:rPr>
              <a:t>Dataset</a:t>
            </a:r>
          </a:p>
        </p:txBody>
      </p:sp>
      <p:sp>
        <p:nvSpPr>
          <p:cNvPr id="11"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4DBBC24-F37E-34A9-B982-2EF831CB2C90}"/>
              </a:ext>
            </a:extLst>
          </p:cNvPr>
          <p:cNvSpPr>
            <a:spLocks noGrp="1"/>
          </p:cNvSpPr>
          <p:nvPr>
            <p:ph idx="1"/>
          </p:nvPr>
        </p:nvSpPr>
        <p:spPr>
          <a:xfrm>
            <a:off x="166255" y="2071316"/>
            <a:ext cx="7119790" cy="4412318"/>
          </a:xfrm>
        </p:spPr>
        <p:txBody>
          <a:bodyPr anchor="t">
            <a:normAutofit/>
          </a:bodyPr>
          <a:lstStyle/>
          <a:p>
            <a:pPr algn="just"/>
            <a:r>
              <a:rPr lang="en-US" sz="2200">
                <a:latin typeface="Times New Roman" panose="02020603050405020304" pitchFamily="18" charset="0"/>
                <a:cs typeface="Times New Roman" panose="02020603050405020304" pitchFamily="18" charset="0"/>
              </a:rPr>
              <a:t>The analysis is based on employee attrition in a corporate setting, where various factors affecting employee turnover are explored.</a:t>
            </a:r>
          </a:p>
          <a:p>
            <a:pPr algn="just"/>
            <a:r>
              <a:rPr lang="en-US" sz="2200">
                <a:latin typeface="Times New Roman" panose="02020603050405020304" pitchFamily="18" charset="0"/>
                <a:cs typeface="Times New Roman" panose="02020603050405020304" pitchFamily="18" charset="0"/>
              </a:rPr>
              <a:t>The dataset, sourced from Kaggle's Employee Attrition dataset by Prashant Patel, consists of 1470 observations and 28 variables.</a:t>
            </a:r>
          </a:p>
          <a:p>
            <a:pPr algn="just"/>
            <a:r>
              <a:rPr lang="en-US" sz="2200">
                <a:latin typeface="Times New Roman" panose="02020603050405020304" pitchFamily="18" charset="0"/>
                <a:cs typeface="Times New Roman" panose="02020603050405020304" pitchFamily="18" charset="0"/>
              </a:rPr>
              <a:t>The dataset enables an in-depth exploration of factors influencing employee attrition, with variables covering personal demographics, job-related information, and overall job satisfaction. The analysis seeks to uncover patterns and insights into why employees may leave an organization, considering a wide range of factors.</a:t>
            </a:r>
          </a:p>
        </p:txBody>
      </p:sp>
      <p:pic>
        <p:nvPicPr>
          <p:cNvPr id="5" name="Picture 4">
            <a:extLst>
              <a:ext uri="{FF2B5EF4-FFF2-40B4-BE49-F238E27FC236}">
                <a16:creationId xmlns:a16="http://schemas.microsoft.com/office/drawing/2014/main" id="{30AA5A9D-4247-B386-696F-0ADB9F6D11E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71064" y="1964791"/>
            <a:ext cx="4074229" cy="4467182"/>
          </a:xfrm>
          <a:prstGeom prst="rect">
            <a:avLst/>
          </a:prstGeom>
          <a:ln>
            <a:solidFill>
              <a:schemeClr val="tx1"/>
            </a:solidFill>
          </a:ln>
        </p:spPr>
      </p:pic>
    </p:spTree>
    <p:extLst>
      <p:ext uri="{BB962C8B-B14F-4D97-AF65-F5344CB8AC3E}">
        <p14:creationId xmlns:p14="http://schemas.microsoft.com/office/powerpoint/2010/main" val="1580377002"/>
      </p:ext>
    </p:extLst>
  </p:cSld>
  <p:clrMapOvr>
    <a:masterClrMapping/>
  </p:clrMapOvr>
  <mc:AlternateContent xmlns:mc="http://schemas.openxmlformats.org/markup-compatibility/2006" xmlns:p14="http://schemas.microsoft.com/office/powerpoint/2010/main">
    <mc:Choice Requires="p14">
      <p:transition spd="slow" p14:dur="2000" advTm="15318"/>
    </mc:Choice>
    <mc:Fallback xmlns="">
      <p:transition spd="slow" advTm="15318"/>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80468B-5CE3-77E4-FDBB-8A1C6E01CE5D}"/>
              </a:ext>
            </a:extLst>
          </p:cNvPr>
          <p:cNvSpPr>
            <a:spLocks noGrp="1"/>
          </p:cNvSpPr>
          <p:nvPr>
            <p:ph type="title"/>
          </p:nvPr>
        </p:nvSpPr>
        <p:spPr>
          <a:xfrm>
            <a:off x="585216" y="689277"/>
            <a:ext cx="11018520" cy="889964"/>
          </a:xfrm>
        </p:spPr>
        <p:txBody>
          <a:bodyPr anchor="b">
            <a:normAutofit/>
          </a:bodyPr>
          <a:lstStyle/>
          <a:p>
            <a:r>
              <a:rPr lang="en-US" sz="5400">
                <a:latin typeface="Times New Roman" panose="02020603050405020304" pitchFamily="18" charset="0"/>
                <a:cs typeface="Times New Roman" panose="02020603050405020304" pitchFamily="18" charset="0"/>
              </a:rPr>
              <a:t>Variables</a:t>
            </a:r>
          </a:p>
        </p:txBody>
      </p:sp>
      <p:sp>
        <p:nvSpPr>
          <p:cNvPr id="11"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Table 3">
            <a:extLst>
              <a:ext uri="{FF2B5EF4-FFF2-40B4-BE49-F238E27FC236}">
                <a16:creationId xmlns:a16="http://schemas.microsoft.com/office/drawing/2014/main" id="{AF51C351-3916-D534-945A-B74BD77A35E6}"/>
              </a:ext>
            </a:extLst>
          </p:cNvPr>
          <p:cNvGraphicFramePr>
            <a:graphicFrameLocks noGrp="1"/>
          </p:cNvGraphicFramePr>
          <p:nvPr>
            <p:extLst>
              <p:ext uri="{D42A27DB-BD31-4B8C-83A1-F6EECF244321}">
                <p14:modId xmlns:p14="http://schemas.microsoft.com/office/powerpoint/2010/main" val="3793590460"/>
              </p:ext>
            </p:extLst>
          </p:nvPr>
        </p:nvGraphicFramePr>
        <p:xfrm>
          <a:off x="488109" y="1802135"/>
          <a:ext cx="11087364" cy="5004880"/>
        </p:xfrm>
        <a:graphic>
          <a:graphicData uri="http://schemas.openxmlformats.org/drawingml/2006/table">
            <a:tbl>
              <a:tblPr firstRow="1" bandRow="1">
                <a:tableStyleId>{5DA37D80-6434-44D0-A028-1B22A696006F}</a:tableStyleId>
              </a:tblPr>
              <a:tblGrid>
                <a:gridCol w="2494082">
                  <a:extLst>
                    <a:ext uri="{9D8B030D-6E8A-4147-A177-3AD203B41FA5}">
                      <a16:colId xmlns:a16="http://schemas.microsoft.com/office/drawing/2014/main" val="2965036936"/>
                    </a:ext>
                  </a:extLst>
                </a:gridCol>
                <a:gridCol w="2483427">
                  <a:extLst>
                    <a:ext uri="{9D8B030D-6E8A-4147-A177-3AD203B41FA5}">
                      <a16:colId xmlns:a16="http://schemas.microsoft.com/office/drawing/2014/main" val="3921974460"/>
                    </a:ext>
                  </a:extLst>
                </a:gridCol>
                <a:gridCol w="2639291">
                  <a:extLst>
                    <a:ext uri="{9D8B030D-6E8A-4147-A177-3AD203B41FA5}">
                      <a16:colId xmlns:a16="http://schemas.microsoft.com/office/drawing/2014/main" val="52240664"/>
                    </a:ext>
                  </a:extLst>
                </a:gridCol>
                <a:gridCol w="3470564">
                  <a:extLst>
                    <a:ext uri="{9D8B030D-6E8A-4147-A177-3AD203B41FA5}">
                      <a16:colId xmlns:a16="http://schemas.microsoft.com/office/drawing/2014/main" val="427623782"/>
                    </a:ext>
                  </a:extLst>
                </a:gridCol>
              </a:tblGrid>
              <a:tr h="397590">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b="1">
                          <a:latin typeface="Times New Roman" panose="02020603050405020304" pitchFamily="18" charset="0"/>
                          <a:cs typeface="Times New Roman" panose="02020603050405020304" pitchFamily="18" charset="0"/>
                        </a:rPr>
                        <a:t>Categorical Variables</a:t>
                      </a:r>
                    </a:p>
                  </a:txBody>
                  <a:tcPr/>
                </a:tc>
                <a:tc hMerge="1">
                  <a:txBody>
                    <a:bodyPr/>
                    <a:lstStyle/>
                    <a:p>
                      <a:endParaRPr lang="en-US"/>
                    </a:p>
                  </a:txBody>
                  <a:tcPr/>
                </a:tc>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b="1">
                          <a:latin typeface="Times New Roman" panose="02020603050405020304" pitchFamily="18" charset="0"/>
                          <a:cs typeface="Times New Roman" panose="02020603050405020304" pitchFamily="18" charset="0"/>
                        </a:rPr>
                        <a:t>Numerical Variables</a:t>
                      </a:r>
                    </a:p>
                  </a:txBody>
                  <a:tcPr/>
                </a:tc>
                <a:tc hMerge="1">
                  <a:txBody>
                    <a:bodyPr/>
                    <a:lstStyle/>
                    <a:p>
                      <a:endParaRPr lang="en-US"/>
                    </a:p>
                  </a:txBody>
                  <a:tcPr/>
                </a:tc>
                <a:extLst>
                  <a:ext uri="{0D108BD9-81ED-4DB2-BD59-A6C34878D82A}">
                    <a16:rowId xmlns:a16="http://schemas.microsoft.com/office/drawing/2014/main" val="1480232607"/>
                  </a:ext>
                </a:extLst>
              </a:tr>
              <a:tr h="37057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b="1">
                          <a:latin typeface="Times New Roman" panose="02020603050405020304" pitchFamily="18" charset="0"/>
                          <a:cs typeface="Times New Roman" panose="02020603050405020304" pitchFamily="18" charset="0"/>
                        </a:rPr>
                        <a:t>Ordinal</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b="1">
                          <a:latin typeface="Times New Roman" panose="02020603050405020304" pitchFamily="18" charset="0"/>
                          <a:cs typeface="Times New Roman" panose="02020603050405020304" pitchFamily="18" charset="0"/>
                        </a:rPr>
                        <a:t>Nominal</a:t>
                      </a:r>
                    </a:p>
                  </a:txBody>
                  <a:tcPr/>
                </a:tc>
                <a:tc>
                  <a:txBody>
                    <a:bodyPr/>
                    <a:lstStyle/>
                    <a:p>
                      <a:pPr algn="ctr"/>
                      <a:r>
                        <a:rPr lang="en-US" sz="1600" b="1">
                          <a:latin typeface="Times New Roman" panose="02020603050405020304" pitchFamily="18" charset="0"/>
                          <a:cs typeface="Times New Roman" panose="02020603050405020304" pitchFamily="18" charset="0"/>
                        </a:rPr>
                        <a:t>Continuous</a:t>
                      </a:r>
                    </a:p>
                  </a:txBody>
                  <a:tcPr/>
                </a:tc>
                <a:tc>
                  <a:txBody>
                    <a:bodyPr/>
                    <a:lstStyle/>
                    <a:p>
                      <a:pPr algn="ctr"/>
                      <a:r>
                        <a:rPr lang="en-US" sz="1600" b="1">
                          <a:latin typeface="Times New Roman" panose="02020603050405020304" pitchFamily="18" charset="0"/>
                          <a:cs typeface="Times New Roman" panose="02020603050405020304" pitchFamily="18" charset="0"/>
                        </a:rPr>
                        <a:t>Discrete</a:t>
                      </a:r>
                    </a:p>
                  </a:txBody>
                  <a:tcPr/>
                </a:tc>
                <a:extLst>
                  <a:ext uri="{0D108BD9-81ED-4DB2-BD59-A6C34878D82A}">
                    <a16:rowId xmlns:a16="http://schemas.microsoft.com/office/drawing/2014/main" val="266919880"/>
                  </a:ext>
                </a:extLst>
              </a:tr>
              <a:tr h="4045390">
                <a:tc>
                  <a:txBody>
                    <a:bodyPr/>
                    <a:lstStyle/>
                    <a:p>
                      <a:pPr algn="ctr"/>
                      <a:r>
                        <a:rPr lang="en-US" sz="1600" b="0">
                          <a:latin typeface="Times New Roman" panose="02020603050405020304" pitchFamily="18" charset="0"/>
                          <a:cs typeface="Times New Roman" panose="02020603050405020304" pitchFamily="18" charset="0"/>
                        </a:rPr>
                        <a:t>Education</a:t>
                      </a:r>
                    </a:p>
                    <a:p>
                      <a:pPr algn="ctr"/>
                      <a:r>
                        <a:rPr lang="en-US" sz="1600" b="0">
                          <a:latin typeface="Times New Roman" panose="02020603050405020304" pitchFamily="18" charset="0"/>
                          <a:cs typeface="Times New Roman" panose="02020603050405020304" pitchFamily="18" charset="0"/>
                        </a:rPr>
                        <a:t>EnvironmentSatisfaction</a:t>
                      </a:r>
                    </a:p>
                    <a:p>
                      <a:pPr algn="ctr"/>
                      <a:r>
                        <a:rPr lang="en-US" sz="1600" b="0">
                          <a:latin typeface="Times New Roman" panose="02020603050405020304" pitchFamily="18" charset="0"/>
                          <a:cs typeface="Times New Roman" panose="02020603050405020304" pitchFamily="18" charset="0"/>
                        </a:rPr>
                        <a:t>JobInvolvement</a:t>
                      </a:r>
                    </a:p>
                    <a:p>
                      <a:pPr algn="ctr"/>
                      <a:r>
                        <a:rPr lang="en-US" sz="1600" b="0">
                          <a:latin typeface="Times New Roman" panose="02020603050405020304" pitchFamily="18" charset="0"/>
                          <a:cs typeface="Times New Roman" panose="02020603050405020304" pitchFamily="18" charset="0"/>
                        </a:rPr>
                        <a:t>JobSatisfaction</a:t>
                      </a:r>
                    </a:p>
                    <a:p>
                      <a:pPr algn="ctr"/>
                      <a:r>
                        <a:rPr lang="en-US" sz="1600" b="0">
                          <a:latin typeface="Times New Roman" panose="02020603050405020304" pitchFamily="18" charset="0"/>
                          <a:cs typeface="Times New Roman" panose="02020603050405020304" pitchFamily="18" charset="0"/>
                        </a:rPr>
                        <a:t>PerformanceRating</a:t>
                      </a:r>
                    </a:p>
                    <a:p>
                      <a:pPr algn="ctr"/>
                      <a:r>
                        <a:rPr lang="en-US" sz="1600" b="0">
                          <a:latin typeface="Times New Roman" panose="02020603050405020304" pitchFamily="18" charset="0"/>
                          <a:cs typeface="Times New Roman" panose="02020603050405020304" pitchFamily="18" charset="0"/>
                        </a:rPr>
                        <a:t>RelationshipSatisfaction</a:t>
                      </a:r>
                    </a:p>
                    <a:p>
                      <a:pPr algn="ctr"/>
                      <a:r>
                        <a:rPr lang="en-US" sz="1600" b="0">
                          <a:latin typeface="Times New Roman" panose="02020603050405020304" pitchFamily="18" charset="0"/>
                          <a:cs typeface="Times New Roman" panose="02020603050405020304" pitchFamily="18" charset="0"/>
                        </a:rPr>
                        <a:t>WorkLifeBalance</a:t>
                      </a:r>
                    </a:p>
                    <a:p>
                      <a:pPr algn="ctr"/>
                      <a:endParaRPr lang="en-US" sz="1600" b="1">
                        <a:latin typeface="Times New Roman" panose="02020603050405020304" pitchFamily="18" charset="0"/>
                        <a:cs typeface="Times New Roman" panose="02020603050405020304" pitchFamily="18" charset="0"/>
                      </a:endParaRPr>
                    </a:p>
                  </a:txBody>
                  <a:tcPr/>
                </a:tc>
                <a:tc>
                  <a:txBody>
                    <a:bodyPr/>
                    <a:lstStyle/>
                    <a:p>
                      <a:pPr algn="ctr"/>
                      <a:r>
                        <a:rPr lang="en-US" sz="1600" b="0" i="0" u="none" strike="noStrike" kern="1200">
                          <a:solidFill>
                            <a:schemeClr val="tx1"/>
                          </a:solidFill>
                          <a:effectLst/>
                          <a:latin typeface="Times New Roman" panose="02020603050405020304" pitchFamily="18" charset="0"/>
                          <a:ea typeface="+mn-ea"/>
                          <a:cs typeface="Times New Roman" panose="02020603050405020304" pitchFamily="18" charset="0"/>
                        </a:rPr>
                        <a:t>Attrition</a:t>
                      </a:r>
                    </a:p>
                    <a:p>
                      <a:pPr algn="ctr"/>
                      <a:r>
                        <a:rPr lang="en-US" sz="1600" b="0" i="0" u="none" strike="noStrike" kern="1200">
                          <a:solidFill>
                            <a:schemeClr val="tx1"/>
                          </a:solidFill>
                          <a:effectLst/>
                          <a:latin typeface="Times New Roman" panose="02020603050405020304" pitchFamily="18" charset="0"/>
                          <a:ea typeface="+mn-ea"/>
                          <a:cs typeface="Times New Roman" panose="02020603050405020304" pitchFamily="18" charset="0"/>
                        </a:rPr>
                        <a:t>BusinessTravel</a:t>
                      </a:r>
                    </a:p>
                    <a:p>
                      <a:pPr algn="ctr"/>
                      <a:r>
                        <a:rPr lang="en-US" sz="1600" b="0" i="0" u="none" strike="noStrike" kern="1200">
                          <a:solidFill>
                            <a:schemeClr val="tx1"/>
                          </a:solidFill>
                          <a:effectLst/>
                          <a:latin typeface="Times New Roman" panose="02020603050405020304" pitchFamily="18" charset="0"/>
                          <a:ea typeface="+mn-ea"/>
                          <a:cs typeface="Times New Roman" panose="02020603050405020304" pitchFamily="18" charset="0"/>
                        </a:rPr>
                        <a:t>Department</a:t>
                      </a:r>
                    </a:p>
                    <a:p>
                      <a:pPr algn="ctr"/>
                      <a:r>
                        <a:rPr lang="en-US" sz="1600" b="0" i="0" u="none" strike="noStrike" kern="1200">
                          <a:solidFill>
                            <a:schemeClr val="tx1"/>
                          </a:solidFill>
                          <a:effectLst/>
                          <a:latin typeface="Times New Roman" panose="02020603050405020304" pitchFamily="18" charset="0"/>
                          <a:ea typeface="+mn-ea"/>
                          <a:cs typeface="Times New Roman" panose="02020603050405020304" pitchFamily="18" charset="0"/>
                        </a:rPr>
                        <a:t>EducationField</a:t>
                      </a:r>
                    </a:p>
                    <a:p>
                      <a:pPr algn="ctr"/>
                      <a:r>
                        <a:rPr lang="en-US" sz="1600" b="0" i="0" u="none" strike="noStrike" kern="1200">
                          <a:solidFill>
                            <a:schemeClr val="tx1"/>
                          </a:solidFill>
                          <a:effectLst/>
                          <a:latin typeface="Times New Roman" panose="02020603050405020304" pitchFamily="18" charset="0"/>
                          <a:ea typeface="+mn-ea"/>
                          <a:cs typeface="Times New Roman" panose="02020603050405020304" pitchFamily="18" charset="0"/>
                        </a:rPr>
                        <a:t>Gender</a:t>
                      </a:r>
                    </a:p>
                    <a:p>
                      <a:pPr algn="ctr"/>
                      <a:r>
                        <a:rPr lang="en-US" sz="1600" b="0" i="0" u="none" strike="noStrike" kern="1200">
                          <a:solidFill>
                            <a:schemeClr val="tx1"/>
                          </a:solidFill>
                          <a:effectLst/>
                          <a:latin typeface="Times New Roman" panose="02020603050405020304" pitchFamily="18" charset="0"/>
                          <a:ea typeface="+mn-ea"/>
                          <a:cs typeface="Times New Roman" panose="02020603050405020304" pitchFamily="18" charset="0"/>
                        </a:rPr>
                        <a:t>JobRole</a:t>
                      </a:r>
                    </a:p>
                    <a:p>
                      <a:pPr algn="ctr"/>
                      <a:r>
                        <a:rPr lang="en-US" sz="1600" b="0" i="0" u="none" strike="noStrike" kern="1200">
                          <a:solidFill>
                            <a:schemeClr val="tx1"/>
                          </a:solidFill>
                          <a:effectLst/>
                          <a:latin typeface="Times New Roman" panose="02020603050405020304" pitchFamily="18" charset="0"/>
                          <a:ea typeface="+mn-ea"/>
                          <a:cs typeface="Times New Roman" panose="02020603050405020304" pitchFamily="18" charset="0"/>
                        </a:rPr>
                        <a:t>MaritalStatus</a:t>
                      </a:r>
                    </a:p>
                    <a:p>
                      <a:pPr algn="ctr"/>
                      <a:r>
                        <a:rPr lang="en-US" sz="1600" b="0" i="0" u="none" strike="noStrike" kern="1200">
                          <a:solidFill>
                            <a:schemeClr val="tx1"/>
                          </a:solidFill>
                          <a:effectLst/>
                          <a:latin typeface="Times New Roman" panose="02020603050405020304" pitchFamily="18" charset="0"/>
                          <a:ea typeface="+mn-ea"/>
                          <a:cs typeface="Times New Roman" panose="02020603050405020304" pitchFamily="18" charset="0"/>
                        </a:rPr>
                        <a:t>Over18</a:t>
                      </a:r>
                    </a:p>
                    <a:p>
                      <a:pPr algn="ctr"/>
                      <a:r>
                        <a:rPr lang="en-US" sz="1600" b="0" i="0" u="none" strike="noStrike" kern="1200">
                          <a:solidFill>
                            <a:schemeClr val="tx1"/>
                          </a:solidFill>
                          <a:effectLst/>
                          <a:latin typeface="Times New Roman" panose="02020603050405020304" pitchFamily="18" charset="0"/>
                          <a:ea typeface="+mn-ea"/>
                          <a:cs typeface="Times New Roman" panose="02020603050405020304" pitchFamily="18" charset="0"/>
                        </a:rPr>
                        <a:t>OverTime</a:t>
                      </a:r>
                    </a:p>
                    <a:p>
                      <a:pPr algn="ctr"/>
                      <a:endParaRPr lang="en-US" sz="1600" b="1">
                        <a:latin typeface="Times New Roman" panose="02020603050405020304" pitchFamily="18" charset="0"/>
                        <a:cs typeface="Times New Roman" panose="02020603050405020304" pitchFamily="18" charset="0"/>
                      </a:endParaRPr>
                    </a:p>
                  </a:txBody>
                  <a:tcPr/>
                </a:tc>
                <a:tc>
                  <a:txBody>
                    <a:bodyPr/>
                    <a:lstStyle/>
                    <a:p>
                      <a:pPr algn="ctr"/>
                      <a:r>
                        <a:rPr lang="en-US" sz="1600" b="0" i="0" u="none" strike="noStrike" kern="1200">
                          <a:solidFill>
                            <a:schemeClr val="tx1"/>
                          </a:solidFill>
                          <a:effectLst/>
                          <a:latin typeface="Times New Roman" panose="02020603050405020304" pitchFamily="18" charset="0"/>
                          <a:ea typeface="+mn-ea"/>
                          <a:cs typeface="Times New Roman" panose="02020603050405020304" pitchFamily="18" charset="0"/>
                        </a:rPr>
                        <a:t>Age</a:t>
                      </a:r>
                    </a:p>
                    <a:p>
                      <a:pPr algn="ctr"/>
                      <a:r>
                        <a:rPr lang="en-US" sz="1600" b="0" i="0" u="none" strike="noStrike" kern="1200">
                          <a:solidFill>
                            <a:schemeClr val="tx1"/>
                          </a:solidFill>
                          <a:effectLst/>
                          <a:latin typeface="Times New Roman" panose="02020603050405020304" pitchFamily="18" charset="0"/>
                          <a:ea typeface="+mn-ea"/>
                          <a:cs typeface="Times New Roman" panose="02020603050405020304" pitchFamily="18" charset="0"/>
                        </a:rPr>
                        <a:t>MonthlyIncome</a:t>
                      </a:r>
                    </a:p>
                    <a:p>
                      <a:pPr algn="ctr"/>
                      <a:endParaRPr lang="en-US" sz="1600" b="1">
                        <a:latin typeface="Times New Roman" panose="02020603050405020304" pitchFamily="18" charset="0"/>
                        <a:cs typeface="Times New Roman" panose="02020603050405020304" pitchFamily="18" charset="0"/>
                      </a:endParaRPr>
                    </a:p>
                  </a:txBody>
                  <a:tcPr/>
                </a:tc>
                <a:tc>
                  <a:txBody>
                    <a:bodyPr/>
                    <a:lstStyle/>
                    <a:p>
                      <a:pPr algn="ctr"/>
                      <a:r>
                        <a:rPr lang="en-US" sz="1600" b="0" i="0" u="none" strike="noStrike" kern="1200">
                          <a:solidFill>
                            <a:schemeClr val="tx1"/>
                          </a:solidFill>
                          <a:effectLst/>
                          <a:latin typeface="Times New Roman" panose="02020603050405020304" pitchFamily="18" charset="0"/>
                          <a:ea typeface="+mn-ea"/>
                          <a:cs typeface="Times New Roman" panose="02020603050405020304" pitchFamily="18" charset="0"/>
                        </a:rPr>
                        <a:t>DistanceFromHome</a:t>
                      </a:r>
                    </a:p>
                    <a:p>
                      <a:pPr algn="ctr"/>
                      <a:r>
                        <a:rPr lang="en-US" sz="1600" b="0" i="0" u="none" strike="noStrike" kern="1200">
                          <a:solidFill>
                            <a:schemeClr val="tx1"/>
                          </a:solidFill>
                          <a:effectLst/>
                          <a:latin typeface="Times New Roman" panose="02020603050405020304" pitchFamily="18" charset="0"/>
                          <a:ea typeface="+mn-ea"/>
                          <a:cs typeface="Times New Roman" panose="02020603050405020304" pitchFamily="18" charset="0"/>
                        </a:rPr>
                        <a:t>Education</a:t>
                      </a:r>
                    </a:p>
                    <a:p>
                      <a:pPr algn="ctr"/>
                      <a:r>
                        <a:rPr lang="en-US" sz="1600" b="0" i="0" u="none" strike="noStrike" kern="1200">
                          <a:solidFill>
                            <a:schemeClr val="tx1"/>
                          </a:solidFill>
                          <a:effectLst/>
                          <a:latin typeface="Times New Roman" panose="02020603050405020304" pitchFamily="18" charset="0"/>
                          <a:ea typeface="+mn-ea"/>
                          <a:cs typeface="Times New Roman" panose="02020603050405020304" pitchFamily="18" charset="0"/>
                        </a:rPr>
                        <a:t>EnvironmentSatisfaction</a:t>
                      </a:r>
                    </a:p>
                    <a:p>
                      <a:pPr algn="ctr"/>
                      <a:r>
                        <a:rPr lang="en-US" sz="1600" b="0" i="0" u="none" strike="noStrike" kern="1200">
                          <a:solidFill>
                            <a:schemeClr val="tx1"/>
                          </a:solidFill>
                          <a:effectLst/>
                          <a:latin typeface="Times New Roman" panose="02020603050405020304" pitchFamily="18" charset="0"/>
                          <a:ea typeface="+mn-ea"/>
                          <a:cs typeface="Times New Roman" panose="02020603050405020304" pitchFamily="18" charset="0"/>
                        </a:rPr>
                        <a:t>JobInvolvement</a:t>
                      </a:r>
                    </a:p>
                    <a:p>
                      <a:pPr algn="ctr"/>
                      <a:r>
                        <a:rPr lang="en-US" sz="1600" b="0" i="0" u="none" strike="noStrike" kern="1200">
                          <a:solidFill>
                            <a:schemeClr val="tx1"/>
                          </a:solidFill>
                          <a:effectLst/>
                          <a:latin typeface="Times New Roman" panose="02020603050405020304" pitchFamily="18" charset="0"/>
                          <a:ea typeface="+mn-ea"/>
                          <a:cs typeface="Times New Roman" panose="02020603050405020304" pitchFamily="18" charset="0"/>
                        </a:rPr>
                        <a:t>JobLevel</a:t>
                      </a:r>
                    </a:p>
                    <a:p>
                      <a:pPr algn="ctr"/>
                      <a:r>
                        <a:rPr lang="en-US" sz="1600" b="0" i="0" u="none" strike="noStrike" kern="1200">
                          <a:solidFill>
                            <a:schemeClr val="tx1"/>
                          </a:solidFill>
                          <a:effectLst/>
                          <a:latin typeface="Times New Roman" panose="02020603050405020304" pitchFamily="18" charset="0"/>
                          <a:ea typeface="+mn-ea"/>
                          <a:cs typeface="Times New Roman" panose="02020603050405020304" pitchFamily="18" charset="0"/>
                        </a:rPr>
                        <a:t>JobSatisfaction</a:t>
                      </a:r>
                    </a:p>
                    <a:p>
                      <a:pPr algn="ctr"/>
                      <a:r>
                        <a:rPr lang="en-US" sz="1600" b="0" i="0" u="none" strike="noStrike" kern="1200">
                          <a:solidFill>
                            <a:schemeClr val="tx1"/>
                          </a:solidFill>
                          <a:effectLst/>
                          <a:latin typeface="Times New Roman" panose="02020603050405020304" pitchFamily="18" charset="0"/>
                          <a:ea typeface="+mn-ea"/>
                          <a:cs typeface="Times New Roman" panose="02020603050405020304" pitchFamily="18" charset="0"/>
                        </a:rPr>
                        <a:t>NumCompaniesWorked</a:t>
                      </a:r>
                    </a:p>
                    <a:p>
                      <a:pPr algn="ctr"/>
                      <a:r>
                        <a:rPr lang="en-US" sz="1600" b="0" i="0" u="none" strike="noStrike" kern="1200">
                          <a:solidFill>
                            <a:schemeClr val="tx1"/>
                          </a:solidFill>
                          <a:effectLst/>
                          <a:latin typeface="Times New Roman" panose="02020603050405020304" pitchFamily="18" charset="0"/>
                          <a:ea typeface="+mn-ea"/>
                          <a:cs typeface="Times New Roman" panose="02020603050405020304" pitchFamily="18" charset="0"/>
                        </a:rPr>
                        <a:t>PercentSalaryHike</a:t>
                      </a:r>
                    </a:p>
                    <a:p>
                      <a:pPr algn="ctr"/>
                      <a:r>
                        <a:rPr lang="en-US" sz="1600" b="0" i="0" u="none" strike="noStrike" kern="1200">
                          <a:solidFill>
                            <a:schemeClr val="tx1"/>
                          </a:solidFill>
                          <a:effectLst/>
                          <a:latin typeface="Times New Roman" panose="02020603050405020304" pitchFamily="18" charset="0"/>
                          <a:ea typeface="+mn-ea"/>
                          <a:cs typeface="Times New Roman" panose="02020603050405020304" pitchFamily="18" charset="0"/>
                        </a:rPr>
                        <a:t>PerformanceRating</a:t>
                      </a:r>
                    </a:p>
                    <a:p>
                      <a:pPr algn="ctr"/>
                      <a:r>
                        <a:rPr lang="en-US" sz="1600" b="0" i="0" u="none" strike="noStrike" kern="1200">
                          <a:solidFill>
                            <a:schemeClr val="tx1"/>
                          </a:solidFill>
                          <a:effectLst/>
                          <a:latin typeface="Times New Roman" panose="02020603050405020304" pitchFamily="18" charset="0"/>
                          <a:ea typeface="+mn-ea"/>
                          <a:cs typeface="Times New Roman" panose="02020603050405020304" pitchFamily="18" charset="0"/>
                        </a:rPr>
                        <a:t>RelationshipSatisfaction</a:t>
                      </a:r>
                    </a:p>
                    <a:p>
                      <a:pPr algn="ctr"/>
                      <a:r>
                        <a:rPr lang="en-US" sz="1600" b="0" i="0" u="none" strike="noStrike" kern="1200">
                          <a:solidFill>
                            <a:schemeClr val="tx1"/>
                          </a:solidFill>
                          <a:effectLst/>
                          <a:latin typeface="Times New Roman" panose="02020603050405020304" pitchFamily="18" charset="0"/>
                          <a:ea typeface="+mn-ea"/>
                          <a:cs typeface="Times New Roman" panose="02020603050405020304" pitchFamily="18" charset="0"/>
                        </a:rPr>
                        <a:t>TotalWorkingYears</a:t>
                      </a:r>
                    </a:p>
                    <a:p>
                      <a:pPr algn="ctr"/>
                      <a:r>
                        <a:rPr lang="en-US" sz="1600" b="0" i="0" u="none" strike="noStrike" kern="1200">
                          <a:solidFill>
                            <a:schemeClr val="tx1"/>
                          </a:solidFill>
                          <a:effectLst/>
                          <a:latin typeface="Times New Roman" panose="02020603050405020304" pitchFamily="18" charset="0"/>
                          <a:ea typeface="+mn-ea"/>
                          <a:cs typeface="Times New Roman" panose="02020603050405020304" pitchFamily="18" charset="0"/>
                        </a:rPr>
                        <a:t>TrainingTimesLastYear</a:t>
                      </a:r>
                    </a:p>
                    <a:p>
                      <a:pPr algn="ctr"/>
                      <a:r>
                        <a:rPr lang="en-US" sz="1600" b="0" i="0" u="none" strike="noStrike" kern="1200">
                          <a:solidFill>
                            <a:schemeClr val="tx1"/>
                          </a:solidFill>
                          <a:effectLst/>
                          <a:latin typeface="Times New Roman" panose="02020603050405020304" pitchFamily="18" charset="0"/>
                          <a:ea typeface="+mn-ea"/>
                          <a:cs typeface="Times New Roman" panose="02020603050405020304" pitchFamily="18" charset="0"/>
                        </a:rPr>
                        <a:t>WorkLifeBalance</a:t>
                      </a:r>
                    </a:p>
                    <a:p>
                      <a:pPr algn="ctr"/>
                      <a:r>
                        <a:rPr lang="en-US" sz="1600" b="0" i="0" u="none" strike="noStrike" kern="1200">
                          <a:solidFill>
                            <a:schemeClr val="tx1"/>
                          </a:solidFill>
                          <a:effectLst/>
                          <a:latin typeface="Times New Roman" panose="02020603050405020304" pitchFamily="18" charset="0"/>
                          <a:ea typeface="+mn-ea"/>
                          <a:cs typeface="Times New Roman" panose="02020603050405020304" pitchFamily="18" charset="0"/>
                        </a:rPr>
                        <a:t>YearsAtCompany</a:t>
                      </a:r>
                    </a:p>
                    <a:p>
                      <a:pPr algn="ctr"/>
                      <a:r>
                        <a:rPr lang="en-US" sz="1600" b="0" i="0" u="none" strike="noStrike" kern="1200">
                          <a:solidFill>
                            <a:schemeClr val="tx1"/>
                          </a:solidFill>
                          <a:effectLst/>
                          <a:latin typeface="Times New Roman" panose="02020603050405020304" pitchFamily="18" charset="0"/>
                          <a:ea typeface="+mn-ea"/>
                          <a:cs typeface="Times New Roman" panose="02020603050405020304" pitchFamily="18" charset="0"/>
                        </a:rPr>
                        <a:t>YearsInCurrentRole</a:t>
                      </a:r>
                    </a:p>
                    <a:p>
                      <a:pPr algn="ctr"/>
                      <a:r>
                        <a:rPr lang="en-US" sz="1600" b="0" i="0" u="none" strike="noStrike" kern="1200">
                          <a:solidFill>
                            <a:schemeClr val="tx1"/>
                          </a:solidFill>
                          <a:effectLst/>
                          <a:latin typeface="Times New Roman" panose="02020603050405020304" pitchFamily="18" charset="0"/>
                          <a:ea typeface="+mn-ea"/>
                          <a:cs typeface="Times New Roman" panose="02020603050405020304" pitchFamily="18" charset="0"/>
                        </a:rPr>
                        <a:t>YearsSinceLastPromotion</a:t>
                      </a:r>
                    </a:p>
                    <a:p>
                      <a:pPr algn="ctr"/>
                      <a:r>
                        <a:rPr lang="en-US" sz="1600" b="0" i="0" u="none" strike="noStrike" kern="1200">
                          <a:solidFill>
                            <a:schemeClr val="tx1"/>
                          </a:solidFill>
                          <a:effectLst/>
                          <a:latin typeface="Times New Roman" panose="02020603050405020304" pitchFamily="18" charset="0"/>
                          <a:ea typeface="+mn-ea"/>
                          <a:cs typeface="Times New Roman" panose="02020603050405020304" pitchFamily="18" charset="0"/>
                        </a:rPr>
                        <a:t>YearsWithCurrManager</a:t>
                      </a:r>
                    </a:p>
                  </a:txBody>
                  <a:tcPr/>
                </a:tc>
                <a:extLst>
                  <a:ext uri="{0D108BD9-81ED-4DB2-BD59-A6C34878D82A}">
                    <a16:rowId xmlns:a16="http://schemas.microsoft.com/office/drawing/2014/main" val="595468945"/>
                  </a:ext>
                </a:extLst>
              </a:tr>
            </a:tbl>
          </a:graphicData>
        </a:graphic>
      </p:graphicFrame>
    </p:spTree>
    <p:extLst>
      <p:ext uri="{BB962C8B-B14F-4D97-AF65-F5344CB8AC3E}">
        <p14:creationId xmlns:p14="http://schemas.microsoft.com/office/powerpoint/2010/main" val="3198030698"/>
      </p:ext>
    </p:extLst>
  </p:cSld>
  <p:clrMapOvr>
    <a:masterClrMapping/>
  </p:clrMapOvr>
  <mc:AlternateContent xmlns:mc="http://schemas.openxmlformats.org/markup-compatibility/2006" xmlns:p14="http://schemas.microsoft.com/office/powerpoint/2010/main">
    <mc:Choice Requires="p14">
      <p:transition spd="slow" p14:dur="2000" advTm="9590"/>
    </mc:Choice>
    <mc:Fallback xmlns="">
      <p:transition spd="slow" advTm="959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80468B-5CE3-77E4-FDBB-8A1C6E01CE5D}"/>
              </a:ext>
            </a:extLst>
          </p:cNvPr>
          <p:cNvSpPr>
            <a:spLocks noGrp="1"/>
          </p:cNvSpPr>
          <p:nvPr>
            <p:ph type="title"/>
          </p:nvPr>
        </p:nvSpPr>
        <p:spPr>
          <a:xfrm>
            <a:off x="572493" y="238539"/>
            <a:ext cx="11018520" cy="1434415"/>
          </a:xfrm>
        </p:spPr>
        <p:txBody>
          <a:bodyPr anchor="b">
            <a:normAutofit/>
          </a:bodyPr>
          <a:lstStyle/>
          <a:p>
            <a:r>
              <a:rPr lang="en-US" sz="5400">
                <a:latin typeface="Times New Roman" panose="02020603050405020304" pitchFamily="18" charset="0"/>
                <a:cs typeface="Times New Roman" panose="02020603050405020304" pitchFamily="18" charset="0"/>
              </a:rPr>
              <a:t>Data Importing</a:t>
            </a:r>
          </a:p>
        </p:txBody>
      </p:sp>
      <p:sp>
        <p:nvSpPr>
          <p:cNvPr id="11"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4DBBC24-F37E-34A9-B982-2EF831CB2C90}"/>
              </a:ext>
            </a:extLst>
          </p:cNvPr>
          <p:cNvSpPr>
            <a:spLocks noGrp="1"/>
          </p:cNvSpPr>
          <p:nvPr>
            <p:ph idx="1"/>
          </p:nvPr>
        </p:nvSpPr>
        <p:spPr>
          <a:xfrm>
            <a:off x="572492" y="2071316"/>
            <a:ext cx="11134599" cy="4529856"/>
          </a:xfrm>
        </p:spPr>
        <p:txBody>
          <a:bodyPr anchor="t">
            <a:normAutofit/>
          </a:bodyPr>
          <a:lstStyle/>
          <a:p>
            <a:r>
              <a:rPr lang="en-US" sz="2400" dirty="0">
                <a:latin typeface="Times New Roman" panose="02020603050405020304" pitchFamily="18" charset="0"/>
                <a:ea typeface="+mn-lt"/>
                <a:cs typeface="Times New Roman" panose="02020603050405020304" pitchFamily="18" charset="0"/>
              </a:rPr>
              <a:t>The CSV file containing employee attrition data was uploaded to R using the "</a:t>
            </a:r>
            <a:r>
              <a:rPr lang="en-US" sz="2400" dirty="0" err="1">
                <a:latin typeface="Times New Roman" panose="02020603050405020304" pitchFamily="18" charset="0"/>
                <a:ea typeface="+mn-lt"/>
                <a:cs typeface="Times New Roman" panose="02020603050405020304" pitchFamily="18" charset="0"/>
              </a:rPr>
              <a:t>read.csv</a:t>
            </a:r>
            <a:r>
              <a:rPr lang="en-US" sz="2400" dirty="0">
                <a:latin typeface="Times New Roman" panose="02020603050405020304" pitchFamily="18" charset="0"/>
                <a:ea typeface="+mn-lt"/>
                <a:cs typeface="Times New Roman" panose="02020603050405020304" pitchFamily="18" charset="0"/>
              </a:rPr>
              <a:t>" code.</a:t>
            </a:r>
            <a:endParaRPr lang="en-US" sz="2400" dirty="0">
              <a:latin typeface="Times New Roman" panose="02020603050405020304" pitchFamily="18" charset="0"/>
              <a:cs typeface="Times New Roman" panose="02020603050405020304" pitchFamily="18" charset="0"/>
            </a:endParaRPr>
          </a:p>
          <a:p>
            <a:endParaRPr lang="en-US" sz="2400" dirty="0">
              <a:latin typeface="Times New Roman" panose="02020603050405020304" pitchFamily="18" charset="0"/>
              <a:cs typeface="Times New Roman" panose="02020603050405020304" pitchFamily="18" charset="0"/>
            </a:endParaRPr>
          </a:p>
          <a:p>
            <a:endParaRPr lang="en-US" sz="2400" dirty="0">
              <a:latin typeface="Times New Roman" panose="02020603050405020304" pitchFamily="18" charset="0"/>
              <a:cs typeface="Times New Roman" panose="02020603050405020304" pitchFamily="18" charset="0"/>
            </a:endParaRPr>
          </a:p>
          <a:p>
            <a:pPr marL="0" indent="0">
              <a:buNone/>
            </a:pPr>
            <a:endParaRPr lang="en-US" sz="2400" dirty="0">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ea typeface="+mn-lt"/>
                <a:cs typeface="Times New Roman" panose="02020603050405020304" pitchFamily="18" charset="0"/>
              </a:rPr>
              <a:t>Following the dataset upload, we opted to eliminate unnecessary columns based on our objectives, accomplishing this task with the assistance of:</a:t>
            </a:r>
          </a:p>
          <a:p>
            <a:pPr marL="0" indent="0">
              <a:buNone/>
            </a:pPr>
            <a:endParaRPr lang="en-US" sz="2400" dirty="0">
              <a:latin typeface="Times New Roman" panose="02020603050405020304" pitchFamily="18" charset="0"/>
              <a:ea typeface="+mn-lt"/>
              <a:cs typeface="Times New Roman" panose="02020603050405020304" pitchFamily="18" charset="0"/>
            </a:endParaRPr>
          </a:p>
          <a:p>
            <a:endParaRPr lang="en-US" sz="2400" dirty="0">
              <a:latin typeface="Times New Roman" panose="02020603050405020304" pitchFamily="18" charset="0"/>
              <a:cs typeface="Times New Roman" panose="02020603050405020304" pitchFamily="18" charset="0"/>
            </a:endParaRPr>
          </a:p>
          <a:p>
            <a:endParaRPr lang="en-US" sz="2200" dirty="0">
              <a:latin typeface="Times New Roman" panose="02020603050405020304" pitchFamily="18" charset="0"/>
              <a:cs typeface="Times New Roman" panose="02020603050405020304" pitchFamily="18" charset="0"/>
            </a:endParaRPr>
          </a:p>
        </p:txBody>
      </p:sp>
      <p:pic>
        <p:nvPicPr>
          <p:cNvPr id="4" name="Picture 3" descr="A close-up of a logo&#10;&#10;Description automatically generated">
            <a:extLst>
              <a:ext uri="{FF2B5EF4-FFF2-40B4-BE49-F238E27FC236}">
                <a16:creationId xmlns:a16="http://schemas.microsoft.com/office/drawing/2014/main" id="{83278FE9-9D36-E828-3DC4-53CA7FAAABEB}"/>
              </a:ext>
            </a:extLst>
          </p:cNvPr>
          <p:cNvPicPr>
            <a:picLocks noChangeAspect="1"/>
          </p:cNvPicPr>
          <p:nvPr/>
        </p:nvPicPr>
        <p:blipFill>
          <a:blip r:embed="rId2"/>
          <a:stretch>
            <a:fillRect/>
          </a:stretch>
        </p:blipFill>
        <p:spPr>
          <a:xfrm>
            <a:off x="884217" y="3007955"/>
            <a:ext cx="6346371" cy="1122947"/>
          </a:xfrm>
          <a:prstGeom prst="rect">
            <a:avLst/>
          </a:prstGeom>
          <a:ln>
            <a:solidFill>
              <a:schemeClr val="tx1"/>
            </a:solidFill>
          </a:ln>
        </p:spPr>
      </p:pic>
      <p:pic>
        <p:nvPicPr>
          <p:cNvPr id="5" name="Picture 4" descr="A screenshot of a computer&#10;&#10;Description automatically generated">
            <a:extLst>
              <a:ext uri="{FF2B5EF4-FFF2-40B4-BE49-F238E27FC236}">
                <a16:creationId xmlns:a16="http://schemas.microsoft.com/office/drawing/2014/main" id="{5AC598B1-B606-3B7B-B431-9271CAD3BF48}"/>
              </a:ext>
            </a:extLst>
          </p:cNvPr>
          <p:cNvPicPr>
            <a:picLocks noChangeAspect="1"/>
          </p:cNvPicPr>
          <p:nvPr/>
        </p:nvPicPr>
        <p:blipFill>
          <a:blip r:embed="rId3"/>
          <a:stretch>
            <a:fillRect/>
          </a:stretch>
        </p:blipFill>
        <p:spPr>
          <a:xfrm>
            <a:off x="782783" y="5418595"/>
            <a:ext cx="7391400" cy="1143377"/>
          </a:xfrm>
          <a:prstGeom prst="rect">
            <a:avLst/>
          </a:prstGeom>
          <a:ln>
            <a:solidFill>
              <a:schemeClr val="tx1"/>
            </a:solidFill>
          </a:ln>
        </p:spPr>
      </p:pic>
    </p:spTree>
    <p:extLst>
      <p:ext uri="{BB962C8B-B14F-4D97-AF65-F5344CB8AC3E}">
        <p14:creationId xmlns:p14="http://schemas.microsoft.com/office/powerpoint/2010/main" val="2227488962"/>
      </p:ext>
    </p:extLst>
  </p:cSld>
  <p:clrMapOvr>
    <a:masterClrMapping/>
  </p:clrMapOvr>
  <mc:AlternateContent xmlns:mc="http://schemas.openxmlformats.org/markup-compatibility/2006" xmlns:p14="http://schemas.microsoft.com/office/powerpoint/2010/main">
    <mc:Choice Requires="p14">
      <p:transition spd="slow" p14:dur="2000" advTm="9769"/>
    </mc:Choice>
    <mc:Fallback xmlns="">
      <p:transition spd="slow" advTm="9769"/>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80468B-5CE3-77E4-FDBB-8A1C6E01CE5D}"/>
              </a:ext>
            </a:extLst>
          </p:cNvPr>
          <p:cNvSpPr>
            <a:spLocks noGrp="1"/>
          </p:cNvSpPr>
          <p:nvPr>
            <p:ph type="title"/>
          </p:nvPr>
        </p:nvSpPr>
        <p:spPr>
          <a:xfrm>
            <a:off x="572493" y="238539"/>
            <a:ext cx="11018520" cy="1434415"/>
          </a:xfrm>
        </p:spPr>
        <p:txBody>
          <a:bodyPr anchor="b">
            <a:normAutofit/>
          </a:bodyPr>
          <a:lstStyle/>
          <a:p>
            <a:r>
              <a:rPr lang="en-US" sz="5400">
                <a:latin typeface="Times New Roman" panose="02020603050405020304" pitchFamily="18" charset="0"/>
                <a:cs typeface="Times New Roman" panose="02020603050405020304" pitchFamily="18" charset="0"/>
              </a:rPr>
              <a:t>Data Description</a:t>
            </a:r>
          </a:p>
        </p:txBody>
      </p:sp>
      <p:sp>
        <p:nvSpPr>
          <p:cNvPr id="11"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4DBBC24-F37E-34A9-B982-2EF831CB2C90}"/>
              </a:ext>
            </a:extLst>
          </p:cNvPr>
          <p:cNvSpPr>
            <a:spLocks noGrp="1"/>
          </p:cNvSpPr>
          <p:nvPr>
            <p:ph idx="1"/>
          </p:nvPr>
        </p:nvSpPr>
        <p:spPr>
          <a:xfrm>
            <a:off x="466352" y="2071315"/>
            <a:ext cx="11545539" cy="4548145"/>
          </a:xfrm>
        </p:spPr>
        <p:txBody>
          <a:bodyPr anchor="t">
            <a:normAutofit/>
          </a:bodyPr>
          <a:lstStyle/>
          <a:p>
            <a:r>
              <a:rPr lang="en-US" sz="2400" dirty="0">
                <a:latin typeface="Times New Roman" panose="02020603050405020304" pitchFamily="18" charset="0"/>
                <a:ea typeface="+mn-lt"/>
                <a:cs typeface="Times New Roman" panose="02020603050405020304" pitchFamily="18" charset="0"/>
              </a:rPr>
              <a:t>We examined the first few rows of the modified dataset with the command "head(data)" and obtained a summary of the dataset using "summary(data).”</a:t>
            </a:r>
          </a:p>
          <a:p>
            <a:endParaRPr lang="en-US" sz="2400" dirty="0">
              <a:latin typeface="Times New Roman" panose="02020603050405020304" pitchFamily="18" charset="0"/>
              <a:ea typeface="+mn-lt"/>
              <a:cs typeface="Times New Roman" panose="02020603050405020304" pitchFamily="18" charset="0"/>
            </a:endParaRPr>
          </a:p>
          <a:p>
            <a:endParaRPr lang="en-US" sz="2400" dirty="0">
              <a:latin typeface="Times New Roman" panose="02020603050405020304" pitchFamily="18" charset="0"/>
              <a:cs typeface="Times New Roman" panose="02020603050405020304" pitchFamily="18" charset="0"/>
            </a:endParaRPr>
          </a:p>
          <a:p>
            <a:endParaRPr lang="en-US" sz="2400" dirty="0">
              <a:latin typeface="Times New Roman" panose="02020603050405020304" pitchFamily="18" charset="0"/>
              <a:cs typeface="Times New Roman" panose="02020603050405020304" pitchFamily="18" charset="0"/>
            </a:endParaRPr>
          </a:p>
          <a:p>
            <a:endParaRPr lang="en-US" sz="2400" dirty="0">
              <a:latin typeface="Times New Roman" panose="02020603050405020304" pitchFamily="18" charset="0"/>
              <a:cs typeface="Times New Roman" panose="02020603050405020304" pitchFamily="18" charset="0"/>
            </a:endParaRPr>
          </a:p>
          <a:p>
            <a:endParaRPr lang="en-US" sz="2200" dirty="0">
              <a:latin typeface="Times New Roman" panose="02020603050405020304" pitchFamily="18" charset="0"/>
              <a:cs typeface="Times New Roman" panose="02020603050405020304" pitchFamily="18" charset="0"/>
            </a:endParaRPr>
          </a:p>
        </p:txBody>
      </p:sp>
      <p:pic>
        <p:nvPicPr>
          <p:cNvPr id="4" name="Picture 3" descr="A white rectangular object with a black border&#10;&#10;Description automatically generated">
            <a:extLst>
              <a:ext uri="{FF2B5EF4-FFF2-40B4-BE49-F238E27FC236}">
                <a16:creationId xmlns:a16="http://schemas.microsoft.com/office/drawing/2014/main" id="{9D6CDEC8-D738-010B-CB95-B59EF3C7500A}"/>
              </a:ext>
            </a:extLst>
          </p:cNvPr>
          <p:cNvPicPr>
            <a:picLocks noChangeAspect="1"/>
          </p:cNvPicPr>
          <p:nvPr/>
        </p:nvPicPr>
        <p:blipFill>
          <a:blip r:embed="rId2"/>
          <a:stretch>
            <a:fillRect/>
          </a:stretch>
        </p:blipFill>
        <p:spPr>
          <a:xfrm>
            <a:off x="663533" y="2939260"/>
            <a:ext cx="4474029" cy="979479"/>
          </a:xfrm>
          <a:prstGeom prst="rect">
            <a:avLst/>
          </a:prstGeom>
          <a:ln>
            <a:solidFill>
              <a:schemeClr val="tx1"/>
            </a:solidFill>
          </a:ln>
        </p:spPr>
      </p:pic>
      <p:pic>
        <p:nvPicPr>
          <p:cNvPr id="5" name="Picture 4" descr="A screenshot of a computer&#10;&#10;Description automatically generated">
            <a:extLst>
              <a:ext uri="{FF2B5EF4-FFF2-40B4-BE49-F238E27FC236}">
                <a16:creationId xmlns:a16="http://schemas.microsoft.com/office/drawing/2014/main" id="{8C814540-3FCA-ADAA-C551-7ADDA93100CA}"/>
              </a:ext>
            </a:extLst>
          </p:cNvPr>
          <p:cNvPicPr>
            <a:picLocks noChangeAspect="1"/>
          </p:cNvPicPr>
          <p:nvPr/>
        </p:nvPicPr>
        <p:blipFill>
          <a:blip r:embed="rId3"/>
          <a:stretch>
            <a:fillRect/>
          </a:stretch>
        </p:blipFill>
        <p:spPr>
          <a:xfrm>
            <a:off x="572492" y="4199340"/>
            <a:ext cx="5246914" cy="1710547"/>
          </a:xfrm>
          <a:prstGeom prst="rect">
            <a:avLst/>
          </a:prstGeom>
          <a:ln>
            <a:solidFill>
              <a:schemeClr val="tx1"/>
            </a:solidFill>
          </a:ln>
        </p:spPr>
      </p:pic>
      <p:pic>
        <p:nvPicPr>
          <p:cNvPr id="6" name="Picture 5">
            <a:extLst>
              <a:ext uri="{FF2B5EF4-FFF2-40B4-BE49-F238E27FC236}">
                <a16:creationId xmlns:a16="http://schemas.microsoft.com/office/drawing/2014/main" id="{D2C3F7C1-31B9-B454-7857-409ACF9E8705}"/>
              </a:ext>
            </a:extLst>
          </p:cNvPr>
          <p:cNvPicPr>
            <a:picLocks noChangeAspect="1"/>
          </p:cNvPicPr>
          <p:nvPr/>
        </p:nvPicPr>
        <p:blipFill>
          <a:blip r:embed="rId4"/>
          <a:stretch>
            <a:fillRect/>
          </a:stretch>
        </p:blipFill>
        <p:spPr>
          <a:xfrm>
            <a:off x="6184819" y="2982385"/>
            <a:ext cx="5540829" cy="3541859"/>
          </a:xfrm>
          <a:prstGeom prst="rect">
            <a:avLst/>
          </a:prstGeom>
          <a:ln>
            <a:solidFill>
              <a:schemeClr val="tx1"/>
            </a:solidFill>
          </a:ln>
        </p:spPr>
      </p:pic>
    </p:spTree>
    <p:extLst>
      <p:ext uri="{BB962C8B-B14F-4D97-AF65-F5344CB8AC3E}">
        <p14:creationId xmlns:p14="http://schemas.microsoft.com/office/powerpoint/2010/main" val="331500109"/>
      </p:ext>
    </p:extLst>
  </p:cSld>
  <p:clrMapOvr>
    <a:masterClrMapping/>
  </p:clrMapOvr>
  <mc:AlternateContent xmlns:mc="http://schemas.openxmlformats.org/markup-compatibility/2006" xmlns:p14="http://schemas.microsoft.com/office/powerpoint/2010/main">
    <mc:Choice Requires="p14">
      <p:transition spd="slow" p14:dur="2000" advTm="13992"/>
    </mc:Choice>
    <mc:Fallback xmlns="">
      <p:transition spd="slow" advTm="13992"/>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80468B-5CE3-77E4-FDBB-8A1C6E01CE5D}"/>
              </a:ext>
            </a:extLst>
          </p:cNvPr>
          <p:cNvSpPr>
            <a:spLocks noGrp="1"/>
          </p:cNvSpPr>
          <p:nvPr>
            <p:ph type="title"/>
          </p:nvPr>
        </p:nvSpPr>
        <p:spPr>
          <a:xfrm>
            <a:off x="572493" y="238539"/>
            <a:ext cx="11018520" cy="1434415"/>
          </a:xfrm>
        </p:spPr>
        <p:txBody>
          <a:bodyPr anchor="b">
            <a:normAutofit/>
          </a:bodyPr>
          <a:lstStyle/>
          <a:p>
            <a:r>
              <a:rPr lang="en-US" sz="5400">
                <a:latin typeface="Times New Roman" panose="02020603050405020304" pitchFamily="18" charset="0"/>
                <a:ea typeface="+mj-lt"/>
                <a:cs typeface="Times New Roman" panose="02020603050405020304" pitchFamily="18" charset="0"/>
              </a:rPr>
              <a:t>Data Description</a:t>
            </a:r>
            <a:endParaRPr lang="en-US" sz="5400">
              <a:latin typeface="Times New Roman" panose="02020603050405020304" pitchFamily="18" charset="0"/>
              <a:cs typeface="Times New Roman" panose="02020603050405020304" pitchFamily="18" charset="0"/>
            </a:endParaRPr>
          </a:p>
        </p:txBody>
      </p:sp>
      <p:sp>
        <p:nvSpPr>
          <p:cNvPr id="11"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4DBBC24-F37E-34A9-B982-2EF831CB2C90}"/>
              </a:ext>
            </a:extLst>
          </p:cNvPr>
          <p:cNvSpPr>
            <a:spLocks noGrp="1"/>
          </p:cNvSpPr>
          <p:nvPr>
            <p:ph idx="1"/>
          </p:nvPr>
        </p:nvSpPr>
        <p:spPr>
          <a:xfrm>
            <a:off x="374074" y="2071315"/>
            <a:ext cx="11582400" cy="4672778"/>
          </a:xfrm>
        </p:spPr>
        <p:txBody>
          <a:bodyPr anchor="t">
            <a:normAutofit/>
          </a:bodyPr>
          <a:lstStyle/>
          <a:p>
            <a:pPr algn="just"/>
            <a:r>
              <a:rPr lang="en-US" sz="2400" dirty="0">
                <a:latin typeface="Times New Roman" panose="02020603050405020304" pitchFamily="18" charset="0"/>
                <a:ea typeface="+mn-lt"/>
                <a:cs typeface="Times New Roman" panose="02020603050405020304" pitchFamily="18" charset="0"/>
              </a:rPr>
              <a:t>We explored the dimensions of the dataset using "dim(data)," revealing the number of rows and columns. Additionally, we examined the structure of the dataset with "str(data)," obtaining information about the variable types and their respective attributes.</a:t>
            </a:r>
          </a:p>
          <a:p>
            <a:pPr algn="just"/>
            <a:endParaRPr lang="en-US" sz="2400" dirty="0">
              <a:latin typeface="Times New Roman" panose="02020603050405020304" pitchFamily="18" charset="0"/>
              <a:ea typeface="+mn-lt"/>
              <a:cs typeface="Times New Roman" panose="02020603050405020304" pitchFamily="18" charset="0"/>
            </a:endParaRPr>
          </a:p>
          <a:p>
            <a:pPr algn="just"/>
            <a:endParaRPr lang="en-US" sz="2200" dirty="0">
              <a:latin typeface="Times New Roman" panose="02020603050405020304" pitchFamily="18" charset="0"/>
              <a:cs typeface="Times New Roman" panose="02020603050405020304" pitchFamily="18" charset="0"/>
            </a:endParaRPr>
          </a:p>
        </p:txBody>
      </p:sp>
      <p:pic>
        <p:nvPicPr>
          <p:cNvPr id="4" name="Picture 3" descr="A white rectangular object with a black border&#10;&#10;Description automatically generated">
            <a:extLst>
              <a:ext uri="{FF2B5EF4-FFF2-40B4-BE49-F238E27FC236}">
                <a16:creationId xmlns:a16="http://schemas.microsoft.com/office/drawing/2014/main" id="{F0C53BA6-9020-5F4C-A1EB-41E9F6ACBFD8}"/>
              </a:ext>
            </a:extLst>
          </p:cNvPr>
          <p:cNvPicPr>
            <a:picLocks noChangeAspect="1"/>
          </p:cNvPicPr>
          <p:nvPr/>
        </p:nvPicPr>
        <p:blipFill>
          <a:blip r:embed="rId2"/>
          <a:stretch>
            <a:fillRect/>
          </a:stretch>
        </p:blipFill>
        <p:spPr>
          <a:xfrm>
            <a:off x="872466" y="3579812"/>
            <a:ext cx="3850821" cy="1102179"/>
          </a:xfrm>
          <a:prstGeom prst="rect">
            <a:avLst/>
          </a:prstGeom>
          <a:ln>
            <a:solidFill>
              <a:schemeClr val="tx1"/>
            </a:solidFill>
          </a:ln>
        </p:spPr>
      </p:pic>
      <p:pic>
        <p:nvPicPr>
          <p:cNvPr id="5" name="Picture 4" descr="A screenshot of a computer&#10;&#10;Description automatically generated">
            <a:extLst>
              <a:ext uri="{FF2B5EF4-FFF2-40B4-BE49-F238E27FC236}">
                <a16:creationId xmlns:a16="http://schemas.microsoft.com/office/drawing/2014/main" id="{9E2A87D9-0539-5861-0B58-5E018759DCAD}"/>
              </a:ext>
            </a:extLst>
          </p:cNvPr>
          <p:cNvPicPr>
            <a:picLocks noChangeAspect="1"/>
          </p:cNvPicPr>
          <p:nvPr/>
        </p:nvPicPr>
        <p:blipFill>
          <a:blip r:embed="rId3"/>
          <a:stretch>
            <a:fillRect/>
          </a:stretch>
        </p:blipFill>
        <p:spPr>
          <a:xfrm>
            <a:off x="4931970" y="3265790"/>
            <a:ext cx="6268563" cy="3478303"/>
          </a:xfrm>
          <a:prstGeom prst="rect">
            <a:avLst/>
          </a:prstGeom>
          <a:ln>
            <a:solidFill>
              <a:schemeClr val="tx1"/>
            </a:solidFill>
          </a:ln>
        </p:spPr>
      </p:pic>
    </p:spTree>
    <p:extLst>
      <p:ext uri="{BB962C8B-B14F-4D97-AF65-F5344CB8AC3E}">
        <p14:creationId xmlns:p14="http://schemas.microsoft.com/office/powerpoint/2010/main" val="352842378"/>
      </p:ext>
    </p:extLst>
  </p:cSld>
  <p:clrMapOvr>
    <a:masterClrMapping/>
  </p:clrMapOvr>
  <mc:AlternateContent xmlns:mc="http://schemas.openxmlformats.org/markup-compatibility/2006" xmlns:p14="http://schemas.microsoft.com/office/powerpoint/2010/main">
    <mc:Choice Requires="p14">
      <p:transition spd="slow" p14:dur="2000" advTm="12853"/>
    </mc:Choice>
    <mc:Fallback xmlns="">
      <p:transition spd="slow" advTm="12853"/>
    </mc:Fallback>
  </mc:AlternateConten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175</TotalTime>
  <Words>2831</Words>
  <Application>Microsoft Macintosh PowerPoint</Application>
  <PresentationFormat>Widescreen</PresentationFormat>
  <Paragraphs>229</Paragraphs>
  <Slides>40</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40</vt:i4>
      </vt:variant>
    </vt:vector>
  </HeadingPairs>
  <TitlesOfParts>
    <vt:vector size="45" baseType="lpstr">
      <vt:lpstr>Arial</vt:lpstr>
      <vt:lpstr>Calibri</vt:lpstr>
      <vt:lpstr>Calibri Light</vt:lpstr>
      <vt:lpstr>Times New Roman</vt:lpstr>
      <vt:lpstr>office theme</vt:lpstr>
      <vt:lpstr>GROUP – 10 Data-Driven Insights into Employee Attrition, Salaries, and Performance Ratings  Department of Health Informatics IU Luddy School of Informatics, Computing &amp; Engineering </vt:lpstr>
      <vt:lpstr>INTRODUCTION</vt:lpstr>
      <vt:lpstr>RQ &amp; Hypothesis</vt:lpstr>
      <vt:lpstr>RQ &amp; Hypothesis</vt:lpstr>
      <vt:lpstr>Dataset</vt:lpstr>
      <vt:lpstr>Variables</vt:lpstr>
      <vt:lpstr>Data Importing</vt:lpstr>
      <vt:lpstr>Data Description</vt:lpstr>
      <vt:lpstr>Data Description</vt:lpstr>
      <vt:lpstr>Data Cleaning</vt:lpstr>
      <vt:lpstr>Data Cleaning</vt:lpstr>
      <vt:lpstr>Data Cleaning</vt:lpstr>
      <vt:lpstr>Data Cleaning</vt:lpstr>
      <vt:lpstr>Exploratory Data Analysis</vt:lpstr>
      <vt:lpstr>Checking for Normality</vt:lpstr>
      <vt:lpstr>Log Transformation</vt:lpstr>
      <vt:lpstr>  After log transformation </vt:lpstr>
      <vt:lpstr>Correlation coefficient Test</vt:lpstr>
      <vt:lpstr>PowerPoint Presentation</vt:lpstr>
      <vt:lpstr>Fisher's exact test</vt:lpstr>
      <vt:lpstr>PowerPoint Presentation</vt:lpstr>
      <vt:lpstr>Multiple Linear Regression</vt:lpstr>
      <vt:lpstr>PowerPoint Presentation</vt:lpstr>
      <vt:lpstr>PowerPoint Presentation</vt:lpstr>
      <vt:lpstr>ANOVA</vt:lpstr>
      <vt:lpstr>Pairwise t test</vt:lpstr>
      <vt:lpstr>PowerPoint Presentation</vt:lpstr>
      <vt:lpstr>PowerPoint Presentation</vt:lpstr>
      <vt:lpstr>PowerPoint Presentation</vt:lpstr>
      <vt:lpstr>PowerPoint Presentation</vt:lpstr>
      <vt:lpstr>PowerPoint Presentation</vt:lpstr>
      <vt:lpstr> Conclusion to RQ1 </vt:lpstr>
      <vt:lpstr>Multiple Logistic Regression</vt:lpstr>
      <vt:lpstr>PowerPoint Presentation</vt:lpstr>
      <vt:lpstr>Ordinary Least Squares regression</vt:lpstr>
      <vt:lpstr>PowerPoint Presentation</vt:lpstr>
      <vt:lpstr>PowerPoint Presentation</vt:lpstr>
      <vt:lpstr>Conclusion to RQ3</vt:lpstr>
      <vt:lpstr>Limitations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Gedela, Radhika</cp:lastModifiedBy>
  <cp:revision>4</cp:revision>
  <dcterms:created xsi:type="dcterms:W3CDTF">2023-12-14T03:38:25Z</dcterms:created>
  <dcterms:modified xsi:type="dcterms:W3CDTF">2024-04-16T23:08:33Z</dcterms:modified>
</cp:coreProperties>
</file>